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86" r:id="rId10"/>
    <p:sldId id="309" r:id="rId11"/>
    <p:sldId id="310" r:id="rId12"/>
    <p:sldId id="312" r:id="rId13"/>
    <p:sldId id="313" r:id="rId14"/>
    <p:sldId id="314" r:id="rId15"/>
    <p:sldId id="315" r:id="rId16"/>
    <p:sldId id="316" r:id="rId17"/>
    <p:sldId id="317" r:id="rId18"/>
    <p:sldId id="319" r:id="rId19"/>
    <p:sldId id="320" r:id="rId20"/>
    <p:sldId id="321" r:id="rId21"/>
    <p:sldId id="325" r:id="rId22"/>
    <p:sldId id="326" r:id="rId23"/>
    <p:sldId id="330" r:id="rId24"/>
    <p:sldId id="328" r:id="rId25"/>
    <p:sldId id="329" r:id="rId26"/>
    <p:sldId id="327" r:id="rId27"/>
    <p:sldId id="331" r:id="rId28"/>
    <p:sldId id="269" r:id="rId29"/>
    <p:sldId id="271" r:id="rId30"/>
    <p:sldId id="283" r:id="rId31"/>
    <p:sldId id="284" r:id="rId32"/>
    <p:sldId id="285" r:id="rId33"/>
    <p:sldId id="332" r:id="rId34"/>
    <p:sldId id="333" r:id="rId35"/>
    <p:sldId id="334" r:id="rId36"/>
    <p:sldId id="336" r:id="rId37"/>
    <p:sldId id="335" r:id="rId38"/>
    <p:sldId id="337" r:id="rId39"/>
    <p:sldId id="259" r:id="rId40"/>
    <p:sldId id="260" r:id="rId41"/>
    <p:sldId id="274" r:id="rId42"/>
    <p:sldId id="262" r:id="rId43"/>
    <p:sldId id="272" r:id="rId44"/>
    <p:sldId id="292" r:id="rId45"/>
    <p:sldId id="293" r:id="rId46"/>
    <p:sldId id="305" r:id="rId47"/>
    <p:sldId id="304" r:id="rId48"/>
    <p:sldId id="306" r:id="rId49"/>
    <p:sldId id="307" r:id="rId50"/>
    <p:sldId id="294" r:id="rId51"/>
    <p:sldId id="296" r:id="rId52"/>
    <p:sldId id="278" r:id="rId53"/>
    <p:sldId id="280" r:id="rId54"/>
    <p:sldId id="322" r:id="rId55"/>
    <p:sldId id="297" r:id="rId56"/>
    <p:sldId id="298" r:id="rId57"/>
    <p:sldId id="299" r:id="rId58"/>
    <p:sldId id="300" r:id="rId59"/>
    <p:sldId id="301" r:id="rId60"/>
    <p:sldId id="324" r:id="rId61"/>
    <p:sldId id="323" r:id="rId62"/>
    <p:sldId id="308" r:id="rId63"/>
    <p:sldId id="302" r:id="rId64"/>
    <p:sldId id="303" r:id="rId65"/>
    <p:sldId id="295" r:id="rId66"/>
    <p:sldId id="273" r:id="rId67"/>
    <p:sldId id="277" r:id="rId68"/>
    <p:sldId id="275" r:id="rId69"/>
    <p:sldId id="276" r:id="rId70"/>
    <p:sldId id="279" r:id="rId71"/>
    <p:sldId id="261" r:id="rId72"/>
    <p:sldId id="264" r:id="rId7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94660"/>
  </p:normalViewPr>
  <p:slideViewPr>
    <p:cSldViewPr snapToGrid="0">
      <p:cViewPr varScale="1">
        <p:scale>
          <a:sx n="116" d="100"/>
          <a:sy n="116" d="100"/>
        </p:scale>
        <p:origin x="36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2023/8/8</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2023/8/8</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 Id="rId4" Type="http://schemas.openxmlformats.org/officeDocument/2006/relationships/image" Target="../media/image61.jpg"/></Relationships>
</file>

<file path=ppt/slides/_rels/slide4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Week26</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pic>
        <p:nvPicPr>
          <p:cNvPr id="5" name="內容版面配置區 4">
            <a:extLst>
              <a:ext uri="{FF2B5EF4-FFF2-40B4-BE49-F238E27FC236}">
                <a16:creationId xmlns:a16="http://schemas.microsoft.com/office/drawing/2014/main" id="{92BB5F07-1668-5614-2CB7-8D4A72B50613}"/>
              </a:ext>
            </a:extLst>
          </p:cNvPr>
          <p:cNvPicPr>
            <a:picLocks noGrp="1" noChangeAspect="1"/>
          </p:cNvPicPr>
          <p:nvPr>
            <p:ph idx="1"/>
          </p:nvPr>
        </p:nvPicPr>
        <p:blipFill>
          <a:blip r:embed="rId2"/>
          <a:stretch>
            <a:fillRect/>
          </a:stretch>
        </p:blipFill>
        <p:spPr>
          <a:xfrm>
            <a:off x="1119221" y="2348974"/>
            <a:ext cx="9953558" cy="2897280"/>
          </a:xfrm>
        </p:spPr>
      </p:pic>
    </p:spTree>
    <p:extLst>
      <p:ext uri="{BB962C8B-B14F-4D97-AF65-F5344CB8AC3E}">
        <p14:creationId xmlns:p14="http://schemas.microsoft.com/office/powerpoint/2010/main" val="3167739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a:xfrm>
            <a:off x="838200" y="286328"/>
            <a:ext cx="10515600" cy="1325563"/>
          </a:xfrm>
        </p:spPr>
        <p:txBody>
          <a:bodyPr/>
          <a:lstStyle/>
          <a:p>
            <a:pPr algn="ctr"/>
            <a:r>
              <a:rPr lang="zh-TW" altLang="en-US" dirty="0">
                <a:latin typeface="標楷體" panose="03000509000000000000" pitchFamily="65" charset="-120"/>
                <a:ea typeface="標楷體" panose="03000509000000000000" pitchFamily="65" charset="-120"/>
              </a:rPr>
              <a:t>預測結果</a:t>
            </a:r>
          </a:p>
        </p:txBody>
      </p:sp>
      <p:pic>
        <p:nvPicPr>
          <p:cNvPr id="3" name="圖片 2">
            <a:extLst>
              <a:ext uri="{FF2B5EF4-FFF2-40B4-BE49-F238E27FC236}">
                <a16:creationId xmlns:a16="http://schemas.microsoft.com/office/drawing/2014/main" id="{F07563E5-79CB-46D0-21D4-B6BF9C4DAC38}"/>
              </a:ext>
            </a:extLst>
          </p:cNvPr>
          <p:cNvPicPr>
            <a:picLocks noChangeAspect="1"/>
          </p:cNvPicPr>
          <p:nvPr/>
        </p:nvPicPr>
        <p:blipFill>
          <a:blip r:embed="rId2"/>
          <a:stretch>
            <a:fillRect/>
          </a:stretch>
        </p:blipFill>
        <p:spPr>
          <a:xfrm>
            <a:off x="3057285" y="1611891"/>
            <a:ext cx="6077430" cy="4655540"/>
          </a:xfrm>
          <a:prstGeom prst="rect">
            <a:avLst/>
          </a:prstGeom>
        </p:spPr>
      </p:pic>
    </p:spTree>
    <p:extLst>
      <p:ext uri="{BB962C8B-B14F-4D97-AF65-F5344CB8AC3E}">
        <p14:creationId xmlns:p14="http://schemas.microsoft.com/office/powerpoint/2010/main" val="302800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E54F63-4E74-4BB8-6A5F-5996F4266D0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針對測試集準確率</a:t>
            </a:r>
            <a:r>
              <a:rPr lang="en-US" altLang="zh-TW" dirty="0">
                <a:latin typeface="標楷體" panose="03000509000000000000" pitchFamily="65" charset="-120"/>
                <a:ea typeface="標楷體" panose="03000509000000000000" pitchFamily="65" charset="-120"/>
              </a:rPr>
              <a:t>100%</a:t>
            </a:r>
            <a:r>
              <a:rPr lang="zh-TW" altLang="en-US" dirty="0">
                <a:latin typeface="標楷體" panose="03000509000000000000" pitchFamily="65" charset="-120"/>
                <a:ea typeface="標楷體" panose="03000509000000000000" pitchFamily="65" charset="-120"/>
              </a:rPr>
              <a:t>的處理方法</a:t>
            </a:r>
          </a:p>
        </p:txBody>
      </p:sp>
      <p:sp>
        <p:nvSpPr>
          <p:cNvPr id="3" name="內容版面配置區 2">
            <a:extLst>
              <a:ext uri="{FF2B5EF4-FFF2-40B4-BE49-F238E27FC236}">
                <a16:creationId xmlns:a16="http://schemas.microsoft.com/office/drawing/2014/main" id="{79212722-051A-8D81-6A13-3C04FF66E5D5}"/>
              </a:ext>
            </a:extLst>
          </p:cNvPr>
          <p:cNvSpPr>
            <a:spLocks noGrp="1"/>
          </p:cNvSpPr>
          <p:nvPr>
            <p:ph idx="1"/>
          </p:nvPr>
        </p:nvSpPr>
        <p:spPr>
          <a:xfrm>
            <a:off x="838200" y="1548534"/>
            <a:ext cx="10515600" cy="4351338"/>
          </a:xfrm>
        </p:spPr>
        <p:txBody>
          <a:bodyPr/>
          <a:lstStyle/>
          <a:p>
            <a:r>
              <a:rPr lang="zh-TW" altLang="en-US" dirty="0">
                <a:latin typeface="標楷體" panose="03000509000000000000" pitchFamily="65" charset="-120"/>
                <a:ea typeface="標楷體" panose="03000509000000000000" pitchFamily="65" charset="-120"/>
              </a:rPr>
              <a:t>降低</a:t>
            </a:r>
            <a:r>
              <a:rPr lang="en-US" altLang="zh-TW" dirty="0">
                <a:latin typeface="標楷體" panose="03000509000000000000" pitchFamily="65" charset="-120"/>
                <a:ea typeface="標楷體" panose="03000509000000000000" pitchFamily="65" charset="-120"/>
              </a:rPr>
              <a:t>epochs</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避免</a:t>
            </a:r>
            <a:r>
              <a:rPr lang="en-US" altLang="zh-TW" dirty="0">
                <a:latin typeface="標楷體" panose="03000509000000000000" pitchFamily="65" charset="-120"/>
                <a:ea typeface="標楷體" panose="03000509000000000000" pitchFamily="65" charset="-120"/>
              </a:rPr>
              <a:t>overfitting</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A5FDE212-68BE-B10E-737E-C5AC4A2926AC}"/>
              </a:ext>
            </a:extLst>
          </p:cNvPr>
          <p:cNvPicPr>
            <a:picLocks noChangeAspect="1"/>
          </p:cNvPicPr>
          <p:nvPr/>
        </p:nvPicPr>
        <p:blipFill>
          <a:blip r:embed="rId2"/>
          <a:stretch>
            <a:fillRect/>
          </a:stretch>
        </p:blipFill>
        <p:spPr>
          <a:xfrm>
            <a:off x="409286" y="2801938"/>
            <a:ext cx="4221892" cy="2540000"/>
          </a:xfrm>
          <a:prstGeom prst="rect">
            <a:avLst/>
          </a:prstGeom>
        </p:spPr>
      </p:pic>
      <p:pic>
        <p:nvPicPr>
          <p:cNvPr id="7" name="圖片 6">
            <a:extLst>
              <a:ext uri="{FF2B5EF4-FFF2-40B4-BE49-F238E27FC236}">
                <a16:creationId xmlns:a16="http://schemas.microsoft.com/office/drawing/2014/main" id="{C8E7B241-83F5-6B6D-DD18-4638EBBA8951}"/>
              </a:ext>
            </a:extLst>
          </p:cNvPr>
          <p:cNvPicPr>
            <a:picLocks noChangeAspect="1"/>
          </p:cNvPicPr>
          <p:nvPr/>
        </p:nvPicPr>
        <p:blipFill>
          <a:blip r:embed="rId3"/>
          <a:stretch>
            <a:fillRect/>
          </a:stretch>
        </p:blipFill>
        <p:spPr>
          <a:xfrm>
            <a:off x="4735878" y="1548534"/>
            <a:ext cx="7395923" cy="4750666"/>
          </a:xfrm>
          <a:prstGeom prst="rect">
            <a:avLst/>
          </a:prstGeom>
        </p:spPr>
      </p:pic>
    </p:spTree>
    <p:extLst>
      <p:ext uri="{BB962C8B-B14F-4D97-AF65-F5344CB8AC3E}">
        <p14:creationId xmlns:p14="http://schemas.microsoft.com/office/powerpoint/2010/main" val="30353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12694F-16D5-15F9-6093-3457B1118C1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利用獨立的測試集進行測試</a:t>
            </a:r>
          </a:p>
        </p:txBody>
      </p:sp>
      <p:pic>
        <p:nvPicPr>
          <p:cNvPr id="5" name="內容版面配置區 4">
            <a:extLst>
              <a:ext uri="{FF2B5EF4-FFF2-40B4-BE49-F238E27FC236}">
                <a16:creationId xmlns:a16="http://schemas.microsoft.com/office/drawing/2014/main" id="{4D792DA5-62BB-D0A2-AC17-5055C982BFDB}"/>
              </a:ext>
            </a:extLst>
          </p:cNvPr>
          <p:cNvPicPr>
            <a:picLocks noGrp="1" noChangeAspect="1"/>
          </p:cNvPicPr>
          <p:nvPr>
            <p:ph idx="1"/>
          </p:nvPr>
        </p:nvPicPr>
        <p:blipFill>
          <a:blip r:embed="rId2"/>
          <a:stretch>
            <a:fillRect/>
          </a:stretch>
        </p:blipFill>
        <p:spPr>
          <a:xfrm>
            <a:off x="875571" y="1409931"/>
            <a:ext cx="10440857" cy="1857634"/>
          </a:xfrm>
        </p:spPr>
      </p:pic>
      <p:pic>
        <p:nvPicPr>
          <p:cNvPr id="7" name="圖片 6">
            <a:extLst>
              <a:ext uri="{FF2B5EF4-FFF2-40B4-BE49-F238E27FC236}">
                <a16:creationId xmlns:a16="http://schemas.microsoft.com/office/drawing/2014/main" id="{96568748-22C0-76E8-B842-0B9E1E2F2990}"/>
              </a:ext>
            </a:extLst>
          </p:cNvPr>
          <p:cNvPicPr>
            <a:picLocks noChangeAspect="1"/>
          </p:cNvPicPr>
          <p:nvPr/>
        </p:nvPicPr>
        <p:blipFill>
          <a:blip r:embed="rId3"/>
          <a:stretch>
            <a:fillRect/>
          </a:stretch>
        </p:blipFill>
        <p:spPr>
          <a:xfrm>
            <a:off x="2519377" y="3352800"/>
            <a:ext cx="7153246" cy="3245131"/>
          </a:xfrm>
          <a:prstGeom prst="rect">
            <a:avLst/>
          </a:prstGeom>
        </p:spPr>
      </p:pic>
    </p:spTree>
    <p:extLst>
      <p:ext uri="{BB962C8B-B14F-4D97-AF65-F5344CB8AC3E}">
        <p14:creationId xmlns:p14="http://schemas.microsoft.com/office/powerpoint/2010/main" val="4219790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86D565-E8E9-A233-0FF7-C6D9BB5C71C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32683BCC-59DC-77DE-94C9-AB2B05415F4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C4856DF3-05A5-29EB-FA3E-400166156B62}"/>
              </a:ext>
            </a:extLst>
          </p:cNvPr>
          <p:cNvPicPr>
            <a:picLocks noChangeAspect="1"/>
          </p:cNvPicPr>
          <p:nvPr/>
        </p:nvPicPr>
        <p:blipFill>
          <a:blip r:embed="rId2"/>
          <a:stretch>
            <a:fillRect/>
          </a:stretch>
        </p:blipFill>
        <p:spPr>
          <a:xfrm>
            <a:off x="2988992" y="1345575"/>
            <a:ext cx="6214016" cy="5343749"/>
          </a:xfrm>
          <a:prstGeom prst="rect">
            <a:avLst/>
          </a:prstGeom>
        </p:spPr>
      </p:pic>
    </p:spTree>
    <p:extLst>
      <p:ext uri="{BB962C8B-B14F-4D97-AF65-F5344CB8AC3E}">
        <p14:creationId xmlns:p14="http://schemas.microsoft.com/office/powerpoint/2010/main" val="73938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4F106F-7A60-6CBD-7467-9DC17ADE503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準確率</a:t>
            </a:r>
          </a:p>
        </p:txBody>
      </p:sp>
      <p:pic>
        <p:nvPicPr>
          <p:cNvPr id="5" name="內容版面配置區 4">
            <a:extLst>
              <a:ext uri="{FF2B5EF4-FFF2-40B4-BE49-F238E27FC236}">
                <a16:creationId xmlns:a16="http://schemas.microsoft.com/office/drawing/2014/main" id="{1227C061-F3B8-E456-06A2-CBE4CE91CC26}"/>
              </a:ext>
            </a:extLst>
          </p:cNvPr>
          <p:cNvPicPr>
            <a:picLocks noGrp="1" noChangeAspect="1"/>
          </p:cNvPicPr>
          <p:nvPr>
            <p:ph idx="1"/>
          </p:nvPr>
        </p:nvPicPr>
        <p:blipFill>
          <a:blip r:embed="rId2"/>
          <a:stretch>
            <a:fillRect/>
          </a:stretch>
        </p:blipFill>
        <p:spPr>
          <a:xfrm>
            <a:off x="1352068" y="2463666"/>
            <a:ext cx="9487864" cy="2443450"/>
          </a:xfrm>
        </p:spPr>
      </p:pic>
    </p:spTree>
    <p:extLst>
      <p:ext uri="{BB962C8B-B14F-4D97-AF65-F5344CB8AC3E}">
        <p14:creationId xmlns:p14="http://schemas.microsoft.com/office/powerpoint/2010/main" val="2825032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6A0AD5-7E5C-313D-BDCF-E62F19F80DF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可能的原因和解決方法</a:t>
            </a:r>
          </a:p>
        </p:txBody>
      </p:sp>
      <p:sp>
        <p:nvSpPr>
          <p:cNvPr id="3" name="內容版面配置區 2">
            <a:extLst>
              <a:ext uri="{FF2B5EF4-FFF2-40B4-BE49-F238E27FC236}">
                <a16:creationId xmlns:a16="http://schemas.microsoft.com/office/drawing/2014/main" id="{5CE9436B-E819-5C95-90BF-3B4737EC966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因為資料包含</a:t>
            </a:r>
            <a:r>
              <a:rPr lang="en-US" altLang="zh-TW" dirty="0">
                <a:latin typeface="標楷體" panose="03000509000000000000" pitchFamily="65" charset="-120"/>
                <a:ea typeface="標楷體" panose="03000509000000000000" pitchFamily="65" charset="-120"/>
              </a:rPr>
              <a:t>25</a:t>
            </a:r>
            <a:r>
              <a:rPr lang="zh-TW" altLang="en-US" dirty="0">
                <a:latin typeface="標楷體" panose="03000509000000000000" pitchFamily="65" charset="-120"/>
                <a:ea typeface="標楷體" panose="03000509000000000000" pitchFamily="65" charset="-120"/>
              </a:rPr>
              <a:t>個節點，但在判定深蹲動作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標準與否時，不需要觀察頭部與手部的動作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位置，所以這可能會成為干擾判定的因素</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因此決定試試看把第</a:t>
            </a:r>
            <a:r>
              <a:rPr lang="en-US" altLang="zh-TW" dirty="0">
                <a:latin typeface="標楷體" panose="03000509000000000000" pitchFamily="65" charset="-120"/>
                <a:ea typeface="標楷體" panose="03000509000000000000" pitchFamily="65" charset="-120"/>
              </a:rPr>
              <a:t>0</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4</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15</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18</a:t>
            </a:r>
            <a:r>
              <a:rPr lang="zh-TW" altLang="en-US" dirty="0">
                <a:latin typeface="標楷體" panose="03000509000000000000" pitchFamily="65" charset="-120"/>
                <a:ea typeface="標楷體" panose="03000509000000000000" pitchFamily="65" charset="-120"/>
              </a:rPr>
              <a:t>節點去除，剩餘</a:t>
            </a: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個節點</a:t>
            </a:r>
            <a:endParaRPr lang="en-US" altLang="zh-TW"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026ACDA-55C1-E4B1-A5A5-F3C437AED880}"/>
              </a:ext>
            </a:extLst>
          </p:cNvPr>
          <p:cNvPicPr>
            <a:picLocks noChangeAspect="1"/>
          </p:cNvPicPr>
          <p:nvPr/>
        </p:nvPicPr>
        <p:blipFill>
          <a:blip r:embed="rId2"/>
          <a:stretch>
            <a:fillRect/>
          </a:stretch>
        </p:blipFill>
        <p:spPr>
          <a:xfrm>
            <a:off x="8325475" y="1690688"/>
            <a:ext cx="3028325" cy="5135754"/>
          </a:xfrm>
          <a:prstGeom prst="rect">
            <a:avLst/>
          </a:prstGeom>
        </p:spPr>
      </p:pic>
    </p:spTree>
    <p:extLst>
      <p:ext uri="{BB962C8B-B14F-4D97-AF65-F5344CB8AC3E}">
        <p14:creationId xmlns:p14="http://schemas.microsoft.com/office/powerpoint/2010/main" val="2591942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16C44F2-2150-3C5A-5F49-2D381BCDD920}"/>
              </a:ext>
            </a:extLst>
          </p:cNvPr>
          <p:cNvSpPr>
            <a:spLocks noGrp="1"/>
          </p:cNvSpPr>
          <p:nvPr>
            <p:ph idx="1"/>
          </p:nvPr>
        </p:nvSpPr>
        <p:spPr>
          <a:xfrm>
            <a:off x="838200" y="1825625"/>
            <a:ext cx="10515600" cy="4351338"/>
          </a:xfrm>
        </p:spPr>
        <p:txBody>
          <a:bodyPr/>
          <a:lstStyle/>
          <a:p>
            <a:pPr marL="0" indent="0">
              <a:buNone/>
            </a:pPr>
            <a:endParaRPr lang="zh-TW" altLang="en-US" dirty="0"/>
          </a:p>
        </p:txBody>
      </p:sp>
      <p:sp>
        <p:nvSpPr>
          <p:cNvPr id="7" name="標題 6">
            <a:extLst>
              <a:ext uri="{FF2B5EF4-FFF2-40B4-BE49-F238E27FC236}">
                <a16:creationId xmlns:a16="http://schemas.microsoft.com/office/drawing/2014/main" id="{07408A66-6070-AFB2-7936-99698E367B22}"/>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刪除節點</a:t>
            </a:r>
          </a:p>
        </p:txBody>
      </p:sp>
      <p:pic>
        <p:nvPicPr>
          <p:cNvPr id="9" name="圖片 8">
            <a:extLst>
              <a:ext uri="{FF2B5EF4-FFF2-40B4-BE49-F238E27FC236}">
                <a16:creationId xmlns:a16="http://schemas.microsoft.com/office/drawing/2014/main" id="{3874C51A-D7E5-2330-483C-53A48F86252F}"/>
              </a:ext>
            </a:extLst>
          </p:cNvPr>
          <p:cNvPicPr>
            <a:picLocks noChangeAspect="1"/>
          </p:cNvPicPr>
          <p:nvPr/>
        </p:nvPicPr>
        <p:blipFill>
          <a:blip r:embed="rId2"/>
          <a:stretch>
            <a:fillRect/>
          </a:stretch>
        </p:blipFill>
        <p:spPr>
          <a:xfrm>
            <a:off x="3185161" y="1376644"/>
            <a:ext cx="5821678" cy="5481356"/>
          </a:xfrm>
          <a:prstGeom prst="rect">
            <a:avLst/>
          </a:prstGeom>
        </p:spPr>
      </p:pic>
      <p:sp>
        <p:nvSpPr>
          <p:cNvPr id="10" name="矩形 9">
            <a:extLst>
              <a:ext uri="{FF2B5EF4-FFF2-40B4-BE49-F238E27FC236}">
                <a16:creationId xmlns:a16="http://schemas.microsoft.com/office/drawing/2014/main" id="{E21B718D-5CFF-BDDA-1717-3CE7725FFAE2}"/>
              </a:ext>
            </a:extLst>
          </p:cNvPr>
          <p:cNvSpPr/>
          <p:nvPr/>
        </p:nvSpPr>
        <p:spPr>
          <a:xfrm>
            <a:off x="4414982" y="2844801"/>
            <a:ext cx="4331854" cy="565727"/>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9461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EFB2FB-2747-7990-067B-D8C50E3077E8}"/>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重新訓練</a:t>
            </a:r>
          </a:p>
        </p:txBody>
      </p:sp>
      <p:pic>
        <p:nvPicPr>
          <p:cNvPr id="5" name="內容版面配置區 4">
            <a:extLst>
              <a:ext uri="{FF2B5EF4-FFF2-40B4-BE49-F238E27FC236}">
                <a16:creationId xmlns:a16="http://schemas.microsoft.com/office/drawing/2014/main" id="{415DA966-6A96-C40F-A99C-C7924341B978}"/>
              </a:ext>
            </a:extLst>
          </p:cNvPr>
          <p:cNvPicPr>
            <a:picLocks noGrp="1" noChangeAspect="1"/>
          </p:cNvPicPr>
          <p:nvPr>
            <p:ph idx="1"/>
          </p:nvPr>
        </p:nvPicPr>
        <p:blipFill>
          <a:blip r:embed="rId2"/>
          <a:stretch>
            <a:fillRect/>
          </a:stretch>
        </p:blipFill>
        <p:spPr>
          <a:xfrm>
            <a:off x="3095206" y="1098379"/>
            <a:ext cx="6001588" cy="3515216"/>
          </a:xfrm>
        </p:spPr>
      </p:pic>
      <p:pic>
        <p:nvPicPr>
          <p:cNvPr id="7" name="圖片 6">
            <a:extLst>
              <a:ext uri="{FF2B5EF4-FFF2-40B4-BE49-F238E27FC236}">
                <a16:creationId xmlns:a16="http://schemas.microsoft.com/office/drawing/2014/main" id="{ADF5378F-35B4-CFB9-C559-859D70C4B083}"/>
              </a:ext>
            </a:extLst>
          </p:cNvPr>
          <p:cNvPicPr>
            <a:picLocks noChangeAspect="1"/>
          </p:cNvPicPr>
          <p:nvPr/>
        </p:nvPicPr>
        <p:blipFill>
          <a:blip r:embed="rId3"/>
          <a:stretch>
            <a:fillRect/>
          </a:stretch>
        </p:blipFill>
        <p:spPr>
          <a:xfrm>
            <a:off x="3966865" y="4733629"/>
            <a:ext cx="4258269" cy="2124371"/>
          </a:xfrm>
          <a:prstGeom prst="rect">
            <a:avLst/>
          </a:prstGeom>
        </p:spPr>
      </p:pic>
      <p:sp>
        <p:nvSpPr>
          <p:cNvPr id="9" name="矩形 8">
            <a:extLst>
              <a:ext uri="{FF2B5EF4-FFF2-40B4-BE49-F238E27FC236}">
                <a16:creationId xmlns:a16="http://schemas.microsoft.com/office/drawing/2014/main" id="{2BDC56FD-17A1-31E8-746B-161DD8209C03}"/>
              </a:ext>
            </a:extLst>
          </p:cNvPr>
          <p:cNvSpPr/>
          <p:nvPr/>
        </p:nvSpPr>
        <p:spPr>
          <a:xfrm>
            <a:off x="4747490" y="1694853"/>
            <a:ext cx="1477819" cy="2586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9C05A18-C45D-D82E-4398-B3B48037EC66}"/>
              </a:ext>
            </a:extLst>
          </p:cNvPr>
          <p:cNvSpPr/>
          <p:nvPr/>
        </p:nvSpPr>
        <p:spPr>
          <a:xfrm>
            <a:off x="4812145" y="5329382"/>
            <a:ext cx="1283855" cy="203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45285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DBF18B-B9A6-A4CA-9405-F396B6DAB45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49CEF02A-D2B0-E56A-CC99-B14BBAC358D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330C17F1-2299-0E55-AAF8-B3DC08032BF5}"/>
              </a:ext>
            </a:extLst>
          </p:cNvPr>
          <p:cNvPicPr>
            <a:picLocks noChangeAspect="1"/>
          </p:cNvPicPr>
          <p:nvPr/>
        </p:nvPicPr>
        <p:blipFill>
          <a:blip r:embed="rId2"/>
          <a:stretch>
            <a:fillRect/>
          </a:stretch>
        </p:blipFill>
        <p:spPr>
          <a:xfrm>
            <a:off x="1999699" y="1376217"/>
            <a:ext cx="8192602" cy="5315527"/>
          </a:xfrm>
          <a:prstGeom prst="rect">
            <a:avLst/>
          </a:prstGeom>
        </p:spPr>
      </p:pic>
    </p:spTree>
    <p:extLst>
      <p:ext uri="{BB962C8B-B14F-4D97-AF65-F5344CB8AC3E}">
        <p14:creationId xmlns:p14="http://schemas.microsoft.com/office/powerpoint/2010/main" val="838871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EC0726-C806-B7BE-0FEA-59993956895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75D1E142-37EF-1642-B21B-3AB762E7A75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8747C116-7F89-A888-046B-184969EB4C9D}"/>
              </a:ext>
            </a:extLst>
          </p:cNvPr>
          <p:cNvPicPr>
            <a:picLocks noChangeAspect="1"/>
          </p:cNvPicPr>
          <p:nvPr/>
        </p:nvPicPr>
        <p:blipFill>
          <a:blip r:embed="rId2"/>
          <a:stretch>
            <a:fillRect/>
          </a:stretch>
        </p:blipFill>
        <p:spPr>
          <a:xfrm>
            <a:off x="838200" y="1393159"/>
            <a:ext cx="5938064" cy="5216269"/>
          </a:xfrm>
          <a:prstGeom prst="rect">
            <a:avLst/>
          </a:prstGeom>
        </p:spPr>
      </p:pic>
      <p:pic>
        <p:nvPicPr>
          <p:cNvPr id="7" name="圖片 6">
            <a:extLst>
              <a:ext uri="{FF2B5EF4-FFF2-40B4-BE49-F238E27FC236}">
                <a16:creationId xmlns:a16="http://schemas.microsoft.com/office/drawing/2014/main" id="{3ADC984A-2350-160B-9562-9EE516A88AE1}"/>
              </a:ext>
            </a:extLst>
          </p:cNvPr>
          <p:cNvPicPr>
            <a:picLocks noChangeAspect="1"/>
          </p:cNvPicPr>
          <p:nvPr/>
        </p:nvPicPr>
        <p:blipFill>
          <a:blip r:embed="rId3"/>
          <a:stretch>
            <a:fillRect/>
          </a:stretch>
        </p:blipFill>
        <p:spPr>
          <a:xfrm>
            <a:off x="6918110" y="2740784"/>
            <a:ext cx="5153744" cy="1524213"/>
          </a:xfrm>
          <a:prstGeom prst="rect">
            <a:avLst/>
          </a:prstGeom>
        </p:spPr>
      </p:pic>
    </p:spTree>
    <p:extLst>
      <p:ext uri="{BB962C8B-B14F-4D97-AF65-F5344CB8AC3E}">
        <p14:creationId xmlns:p14="http://schemas.microsoft.com/office/powerpoint/2010/main" val="293301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2871EF-7B4E-40AF-A5D2-B15BDE117A79}"/>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可能原因</a:t>
            </a:r>
          </a:p>
        </p:txBody>
      </p:sp>
      <p:sp>
        <p:nvSpPr>
          <p:cNvPr id="3" name="內容版面配置區 2">
            <a:extLst>
              <a:ext uri="{FF2B5EF4-FFF2-40B4-BE49-F238E27FC236}">
                <a16:creationId xmlns:a16="http://schemas.microsoft.com/office/drawing/2014/main" id="{43BFEDB1-8FF8-6422-E679-46A501562FA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可能還是資料集的問題，預計下周會先往補全資料集這個方向來做，接著再研究看看模型本身有沒有能改善的地方</a:t>
            </a:r>
          </a:p>
        </p:txBody>
      </p:sp>
    </p:spTree>
    <p:extLst>
      <p:ext uri="{BB962C8B-B14F-4D97-AF65-F5344CB8AC3E}">
        <p14:creationId xmlns:p14="http://schemas.microsoft.com/office/powerpoint/2010/main" val="1381066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3ED50B-3705-3610-0C62-875FEE7C950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測試結果分析</a:t>
            </a:r>
          </a:p>
        </p:txBody>
      </p:sp>
      <p:pic>
        <p:nvPicPr>
          <p:cNvPr id="4" name="內容版面配置區 3">
            <a:extLst>
              <a:ext uri="{FF2B5EF4-FFF2-40B4-BE49-F238E27FC236}">
                <a16:creationId xmlns:a16="http://schemas.microsoft.com/office/drawing/2014/main" id="{2D8EC516-9A9D-1A80-1B43-398A34671391}"/>
              </a:ext>
            </a:extLst>
          </p:cNvPr>
          <p:cNvPicPr>
            <a:picLocks noGrp="1" noChangeAspect="1"/>
          </p:cNvPicPr>
          <p:nvPr>
            <p:ph idx="1"/>
          </p:nvPr>
        </p:nvPicPr>
        <p:blipFill rotWithShape="1">
          <a:blip r:embed="rId2"/>
          <a:srcRect t="74285" r="50767" b="157"/>
          <a:stretch/>
        </p:blipFill>
        <p:spPr>
          <a:xfrm>
            <a:off x="558114" y="2167203"/>
            <a:ext cx="5537886" cy="2523594"/>
          </a:xfrm>
          <a:prstGeom prst="rect">
            <a:avLst/>
          </a:prstGeom>
        </p:spPr>
      </p:pic>
      <p:sp>
        <p:nvSpPr>
          <p:cNvPr id="6" name="文字方塊 5">
            <a:extLst>
              <a:ext uri="{FF2B5EF4-FFF2-40B4-BE49-F238E27FC236}">
                <a16:creationId xmlns:a16="http://schemas.microsoft.com/office/drawing/2014/main" id="{26472284-DE2B-2E52-0385-2C850BBA377E}"/>
              </a:ext>
            </a:extLst>
          </p:cNvPr>
          <p:cNvSpPr txBox="1"/>
          <p:nvPr/>
        </p:nvSpPr>
        <p:spPr>
          <a:xfrm>
            <a:off x="6359611" y="1828475"/>
            <a:ext cx="6096000" cy="2862322"/>
          </a:xfrm>
          <a:prstGeom prst="rect">
            <a:avLst/>
          </a:prstGeom>
          <a:noFill/>
        </p:spPr>
        <p:txBody>
          <a:bodyPr wrap="square">
            <a:spAutoFit/>
          </a:bodyPr>
          <a:lstStyle/>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雙腳距離</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膝蓋距離</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0</a:t>
            </a:r>
            <a:r>
              <a:rPr lang="zh-TW" altLang="en-US" sz="1800" dirty="0">
                <a:latin typeface="標楷體" panose="03000509000000000000" pitchFamily="65" charset="-120"/>
                <a:ea typeface="標楷體" panose="03000509000000000000" pitchFamily="65" charset="-120"/>
              </a:rPr>
              <a:t>    </a:t>
            </a:r>
            <a:r>
              <a:rPr lang="zh-TW" altLang="en-US"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1</a:t>
            </a:r>
            <a:r>
              <a:rPr lang="zh-TW" altLang="en-US" sz="1800" dirty="0">
                <a:latin typeface="標楷體" panose="03000509000000000000" pitchFamily="65" charset="-120"/>
                <a:ea typeface="標楷體" panose="03000509000000000000" pitchFamily="65" charset="-120"/>
              </a:rPr>
              <a:t>    大致正確</a:t>
            </a:r>
            <a:br>
              <a:rPr lang="en-US" altLang="zh-TW"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2</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把站姿誤判為過窄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3</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4</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5</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6</a:t>
            </a:r>
            <a:r>
              <a:rPr lang="zh-TW" altLang="en-US" sz="1800" dirty="0">
                <a:latin typeface="標楷體" panose="03000509000000000000" pitchFamily="65" charset="-120"/>
                <a:ea typeface="標楷體" panose="03000509000000000000" pitchFamily="65" charset="-120"/>
              </a:rPr>
              <a:t>    全部正確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7</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把膝蓋誤判為標準</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8</a:t>
            </a:r>
            <a:r>
              <a:rPr lang="zh-TW" altLang="en-US" sz="1800" dirty="0">
                <a:latin typeface="標楷體" panose="03000509000000000000" pitchFamily="65" charset="-120"/>
                <a:ea typeface="標楷體" panose="03000509000000000000" pitchFamily="65" charset="-120"/>
              </a:rPr>
              <a:t>    大致正確</a:t>
            </a:r>
          </a:p>
        </p:txBody>
      </p:sp>
    </p:spTree>
    <p:extLst>
      <p:ext uri="{BB962C8B-B14F-4D97-AF65-F5344CB8AC3E}">
        <p14:creationId xmlns:p14="http://schemas.microsoft.com/office/powerpoint/2010/main" val="345549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3C3B56-828A-C9A3-E104-F585F7E7AE9D}"/>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
        <p:nvSpPr>
          <p:cNvPr id="3" name="內容版面配置區 2">
            <a:extLst>
              <a:ext uri="{FF2B5EF4-FFF2-40B4-BE49-F238E27FC236}">
                <a16:creationId xmlns:a16="http://schemas.microsoft.com/office/drawing/2014/main" id="{B4655083-2F3E-AC7B-2504-604FBA1400E4}"/>
              </a:ext>
            </a:extLst>
          </p:cNvPr>
          <p:cNvSpPr>
            <a:spLocks noGrp="1"/>
          </p:cNvSpPr>
          <p:nvPr>
            <p:ph idx="1"/>
          </p:nvPr>
        </p:nvSpPr>
        <p:spPr>
          <a:xfrm>
            <a:off x="1357184" y="1343818"/>
            <a:ext cx="3363097" cy="4351338"/>
          </a:xfrm>
        </p:spPr>
        <p:txBody>
          <a:bodyPr/>
          <a:lstStyle/>
          <a:p>
            <a:r>
              <a:rPr lang="zh-TW" altLang="en-US" dirty="0">
                <a:latin typeface="標楷體" panose="03000509000000000000" pitchFamily="65" charset="-120"/>
                <a:ea typeface="標楷體" panose="03000509000000000000" pitchFamily="65" charset="-120"/>
              </a:rPr>
              <a:t>訓練集</a:t>
            </a:r>
            <a:endParaRPr lang="en-US" altLang="zh-TW" dirty="0">
              <a:latin typeface="標楷體" panose="03000509000000000000" pitchFamily="65" charset="-120"/>
              <a:ea typeface="標楷體" panose="03000509000000000000" pitchFamily="65" charset="-120"/>
            </a:endParaRPr>
          </a:p>
        </p:txBody>
      </p:sp>
      <p:sp>
        <p:nvSpPr>
          <p:cNvPr id="4" name="內容版面配置區 2">
            <a:extLst>
              <a:ext uri="{FF2B5EF4-FFF2-40B4-BE49-F238E27FC236}">
                <a16:creationId xmlns:a16="http://schemas.microsoft.com/office/drawing/2014/main" id="{B384849D-7BF1-6627-A123-1A9CE4D9CD16}"/>
              </a:ext>
            </a:extLst>
          </p:cNvPr>
          <p:cNvSpPr txBox="1">
            <a:spLocks/>
          </p:cNvSpPr>
          <p:nvPr/>
        </p:nvSpPr>
        <p:spPr>
          <a:xfrm>
            <a:off x="6806513" y="1343818"/>
            <a:ext cx="33630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測試集</a:t>
            </a:r>
            <a:endParaRPr lang="en-US" altLang="zh-TW"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A9DBFFFE-4B39-A4F1-3918-BD9AB9D07FC6}"/>
              </a:ext>
            </a:extLst>
          </p:cNvPr>
          <p:cNvPicPr>
            <a:picLocks noChangeAspect="1"/>
          </p:cNvPicPr>
          <p:nvPr/>
        </p:nvPicPr>
        <p:blipFill>
          <a:blip r:embed="rId2"/>
          <a:stretch>
            <a:fillRect/>
          </a:stretch>
        </p:blipFill>
        <p:spPr>
          <a:xfrm>
            <a:off x="2022390" y="1939637"/>
            <a:ext cx="3564469" cy="4188627"/>
          </a:xfrm>
          <a:prstGeom prst="rect">
            <a:avLst/>
          </a:prstGeom>
        </p:spPr>
      </p:pic>
      <p:pic>
        <p:nvPicPr>
          <p:cNvPr id="8" name="圖片 7">
            <a:extLst>
              <a:ext uri="{FF2B5EF4-FFF2-40B4-BE49-F238E27FC236}">
                <a16:creationId xmlns:a16="http://schemas.microsoft.com/office/drawing/2014/main" id="{39F5B26B-279A-A298-D738-50B978E1A2F6}"/>
              </a:ext>
            </a:extLst>
          </p:cNvPr>
          <p:cNvPicPr>
            <a:picLocks noChangeAspect="1"/>
          </p:cNvPicPr>
          <p:nvPr/>
        </p:nvPicPr>
        <p:blipFill>
          <a:blip r:embed="rId3"/>
          <a:stretch>
            <a:fillRect/>
          </a:stretch>
        </p:blipFill>
        <p:spPr>
          <a:xfrm>
            <a:off x="7346680" y="1939637"/>
            <a:ext cx="3102972" cy="4188627"/>
          </a:xfrm>
          <a:prstGeom prst="rect">
            <a:avLst/>
          </a:prstGeom>
        </p:spPr>
      </p:pic>
    </p:spTree>
    <p:extLst>
      <p:ext uri="{BB962C8B-B14F-4D97-AF65-F5344CB8AC3E}">
        <p14:creationId xmlns:p14="http://schemas.microsoft.com/office/powerpoint/2010/main" val="2296205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7D692C-E4F8-A5DB-B4A0-79BCC29A68EC}"/>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p>
        </p:txBody>
      </p:sp>
      <p:sp>
        <p:nvSpPr>
          <p:cNvPr id="3" name="內容版面配置區 2">
            <a:extLst>
              <a:ext uri="{FF2B5EF4-FFF2-40B4-BE49-F238E27FC236}">
                <a16:creationId xmlns:a16="http://schemas.microsoft.com/office/drawing/2014/main" id="{12CB712A-27AF-7D07-1E19-F55F442B8B3A}"/>
              </a:ext>
            </a:extLst>
          </p:cNvPr>
          <p:cNvSpPr>
            <a:spLocks noGrp="1"/>
          </p:cNvSpPr>
          <p:nvPr>
            <p:ph idx="1"/>
          </p:nvPr>
        </p:nvSpPr>
        <p:spPr>
          <a:xfrm>
            <a:off x="3769655" y="1110094"/>
            <a:ext cx="4553361" cy="4351338"/>
          </a:xfrm>
        </p:spPr>
        <p:txBody>
          <a:bodyPr/>
          <a:lstStyle/>
          <a:p>
            <a:r>
              <a:rPr lang="zh-TW" altLang="en-US" dirty="0">
                <a:latin typeface="標楷體" panose="03000509000000000000" pitchFamily="65" charset="-120"/>
                <a:ea typeface="標楷體" panose="03000509000000000000" pitchFamily="65" charset="-120"/>
              </a:rPr>
              <a:t>測試集的站姿站得太窄</a:t>
            </a:r>
          </a:p>
        </p:txBody>
      </p:sp>
      <p:pic>
        <p:nvPicPr>
          <p:cNvPr id="5" name="圖片 4">
            <a:extLst>
              <a:ext uri="{FF2B5EF4-FFF2-40B4-BE49-F238E27FC236}">
                <a16:creationId xmlns:a16="http://schemas.microsoft.com/office/drawing/2014/main" id="{E04B43A5-CC78-9E29-44D5-61F9B4B6B9B5}"/>
              </a:ext>
            </a:extLst>
          </p:cNvPr>
          <p:cNvPicPr>
            <a:picLocks noChangeAspect="1"/>
          </p:cNvPicPr>
          <p:nvPr/>
        </p:nvPicPr>
        <p:blipFill>
          <a:blip r:embed="rId2"/>
          <a:stretch>
            <a:fillRect/>
          </a:stretch>
        </p:blipFill>
        <p:spPr>
          <a:xfrm>
            <a:off x="4151316" y="1721419"/>
            <a:ext cx="3016102" cy="4093281"/>
          </a:xfrm>
          <a:prstGeom prst="rect">
            <a:avLst/>
          </a:prstGeom>
        </p:spPr>
      </p:pic>
      <p:pic>
        <p:nvPicPr>
          <p:cNvPr id="7" name="圖片 6">
            <a:extLst>
              <a:ext uri="{FF2B5EF4-FFF2-40B4-BE49-F238E27FC236}">
                <a16:creationId xmlns:a16="http://schemas.microsoft.com/office/drawing/2014/main" id="{C71C70D3-0F17-81C8-7F7B-5AAA014E084C}"/>
              </a:ext>
            </a:extLst>
          </p:cNvPr>
          <p:cNvPicPr>
            <a:picLocks noChangeAspect="1"/>
          </p:cNvPicPr>
          <p:nvPr/>
        </p:nvPicPr>
        <p:blipFill>
          <a:blip r:embed="rId3"/>
          <a:stretch>
            <a:fillRect/>
          </a:stretch>
        </p:blipFill>
        <p:spPr>
          <a:xfrm>
            <a:off x="509483" y="1721419"/>
            <a:ext cx="2826187" cy="4167649"/>
          </a:xfrm>
          <a:prstGeom prst="rect">
            <a:avLst/>
          </a:prstGeom>
        </p:spPr>
      </p:pic>
      <p:sp>
        <p:nvSpPr>
          <p:cNvPr id="8" name="內容版面配置區 2">
            <a:extLst>
              <a:ext uri="{FF2B5EF4-FFF2-40B4-BE49-F238E27FC236}">
                <a16:creationId xmlns:a16="http://schemas.microsoft.com/office/drawing/2014/main" id="{652225CF-4D43-9626-52E6-4A29E2E87A21}"/>
              </a:ext>
            </a:extLst>
          </p:cNvPr>
          <p:cNvSpPr txBox="1">
            <a:spLocks/>
          </p:cNvSpPr>
          <p:nvPr/>
        </p:nvSpPr>
        <p:spPr>
          <a:xfrm>
            <a:off x="371891" y="1110094"/>
            <a:ext cx="45533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訓練集</a:t>
            </a:r>
          </a:p>
        </p:txBody>
      </p:sp>
      <p:pic>
        <p:nvPicPr>
          <p:cNvPr id="10" name="圖片 9">
            <a:extLst>
              <a:ext uri="{FF2B5EF4-FFF2-40B4-BE49-F238E27FC236}">
                <a16:creationId xmlns:a16="http://schemas.microsoft.com/office/drawing/2014/main" id="{90148BF6-3D4B-051D-69A1-1F1C30B08086}"/>
              </a:ext>
            </a:extLst>
          </p:cNvPr>
          <p:cNvPicPr>
            <a:picLocks noChangeAspect="1"/>
          </p:cNvPicPr>
          <p:nvPr/>
        </p:nvPicPr>
        <p:blipFill>
          <a:blip r:embed="rId4"/>
          <a:stretch>
            <a:fillRect/>
          </a:stretch>
        </p:blipFill>
        <p:spPr>
          <a:xfrm>
            <a:off x="8229601" y="1721419"/>
            <a:ext cx="3723124" cy="3976015"/>
          </a:xfrm>
          <a:prstGeom prst="rect">
            <a:avLst/>
          </a:prstGeom>
        </p:spPr>
      </p:pic>
      <p:sp>
        <p:nvSpPr>
          <p:cNvPr id="11" name="內容版面配置區 2">
            <a:extLst>
              <a:ext uri="{FF2B5EF4-FFF2-40B4-BE49-F238E27FC236}">
                <a16:creationId xmlns:a16="http://schemas.microsoft.com/office/drawing/2014/main" id="{CB6E6F64-9EF5-1315-7ED5-1391B13D2269}"/>
              </a:ext>
            </a:extLst>
          </p:cNvPr>
          <p:cNvSpPr txBox="1">
            <a:spLocks/>
          </p:cNvSpPr>
          <p:nvPr/>
        </p:nvSpPr>
        <p:spPr>
          <a:xfrm>
            <a:off x="8067702" y="1110094"/>
            <a:ext cx="45533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修正後的測試集</a:t>
            </a:r>
          </a:p>
        </p:txBody>
      </p:sp>
    </p:spTree>
    <p:extLst>
      <p:ext uri="{BB962C8B-B14F-4D97-AF65-F5344CB8AC3E}">
        <p14:creationId xmlns:p14="http://schemas.microsoft.com/office/powerpoint/2010/main" val="1490609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1C8598-1464-964F-B66A-CC708F5ACC55}"/>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
        <p:nvSpPr>
          <p:cNvPr id="3" name="內容版面配置區 2">
            <a:extLst>
              <a:ext uri="{FF2B5EF4-FFF2-40B4-BE49-F238E27FC236}">
                <a16:creationId xmlns:a16="http://schemas.microsoft.com/office/drawing/2014/main" id="{EF29A720-53C8-F57B-0810-F48B3668188B}"/>
              </a:ext>
            </a:extLst>
          </p:cNvPr>
          <p:cNvSpPr>
            <a:spLocks noGrp="1"/>
          </p:cNvSpPr>
          <p:nvPr>
            <p:ph idx="1"/>
          </p:nvPr>
        </p:nvSpPr>
        <p:spPr>
          <a:xfrm>
            <a:off x="838200" y="1372544"/>
            <a:ext cx="4228070" cy="4351338"/>
          </a:xfrm>
        </p:spPr>
        <p:txBody>
          <a:bodyPr/>
          <a:lstStyle/>
          <a:p>
            <a:r>
              <a:rPr lang="zh-TW" altLang="en-US" dirty="0">
                <a:latin typeface="標楷體" panose="03000509000000000000" pitchFamily="65" charset="-120"/>
                <a:ea typeface="標楷體" panose="03000509000000000000" pitchFamily="65" charset="-120"/>
              </a:rPr>
              <a:t>訓練集</a:t>
            </a:r>
          </a:p>
        </p:txBody>
      </p:sp>
      <p:pic>
        <p:nvPicPr>
          <p:cNvPr id="5" name="圖片 4">
            <a:extLst>
              <a:ext uri="{FF2B5EF4-FFF2-40B4-BE49-F238E27FC236}">
                <a16:creationId xmlns:a16="http://schemas.microsoft.com/office/drawing/2014/main" id="{4A767A34-09D8-7CAB-59F6-899EAB6D7304}"/>
              </a:ext>
            </a:extLst>
          </p:cNvPr>
          <p:cNvPicPr>
            <a:picLocks noChangeAspect="1"/>
          </p:cNvPicPr>
          <p:nvPr/>
        </p:nvPicPr>
        <p:blipFill>
          <a:blip r:embed="rId2"/>
          <a:stretch>
            <a:fillRect/>
          </a:stretch>
        </p:blipFill>
        <p:spPr>
          <a:xfrm>
            <a:off x="1870143" y="1927654"/>
            <a:ext cx="2481109" cy="4147751"/>
          </a:xfrm>
          <a:prstGeom prst="rect">
            <a:avLst/>
          </a:prstGeom>
        </p:spPr>
      </p:pic>
      <p:sp>
        <p:nvSpPr>
          <p:cNvPr id="7" name="內容版面配置區 2">
            <a:extLst>
              <a:ext uri="{FF2B5EF4-FFF2-40B4-BE49-F238E27FC236}">
                <a16:creationId xmlns:a16="http://schemas.microsoft.com/office/drawing/2014/main" id="{F8C283E4-81F3-63C4-1FF2-157CF5085557}"/>
              </a:ext>
            </a:extLst>
          </p:cNvPr>
          <p:cNvSpPr txBox="1">
            <a:spLocks/>
          </p:cNvSpPr>
          <p:nvPr/>
        </p:nvSpPr>
        <p:spPr>
          <a:xfrm>
            <a:off x="5883876" y="1372544"/>
            <a:ext cx="42280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測試集</a:t>
            </a:r>
          </a:p>
        </p:txBody>
      </p:sp>
      <p:pic>
        <p:nvPicPr>
          <p:cNvPr id="6" name="圖片 5">
            <a:extLst>
              <a:ext uri="{FF2B5EF4-FFF2-40B4-BE49-F238E27FC236}">
                <a16:creationId xmlns:a16="http://schemas.microsoft.com/office/drawing/2014/main" id="{DA89F3AF-52DD-A6E3-2EF0-257EC52D6EC1}"/>
              </a:ext>
            </a:extLst>
          </p:cNvPr>
          <p:cNvPicPr>
            <a:picLocks noChangeAspect="1"/>
          </p:cNvPicPr>
          <p:nvPr/>
        </p:nvPicPr>
        <p:blipFill>
          <a:blip r:embed="rId3"/>
          <a:stretch>
            <a:fillRect/>
          </a:stretch>
        </p:blipFill>
        <p:spPr>
          <a:xfrm>
            <a:off x="7445105" y="1927654"/>
            <a:ext cx="2772722" cy="4147751"/>
          </a:xfrm>
          <a:prstGeom prst="rect">
            <a:avLst/>
          </a:prstGeom>
        </p:spPr>
      </p:pic>
    </p:spTree>
    <p:extLst>
      <p:ext uri="{BB962C8B-B14F-4D97-AF65-F5344CB8AC3E}">
        <p14:creationId xmlns:p14="http://schemas.microsoft.com/office/powerpoint/2010/main" val="734868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6B25F8-39DE-1408-0DA2-A01948E8CCF1}"/>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p>
        </p:txBody>
      </p:sp>
      <p:sp>
        <p:nvSpPr>
          <p:cNvPr id="3" name="內容版面配置區 2">
            <a:extLst>
              <a:ext uri="{FF2B5EF4-FFF2-40B4-BE49-F238E27FC236}">
                <a16:creationId xmlns:a16="http://schemas.microsoft.com/office/drawing/2014/main" id="{3EA3DE84-0A72-BBDB-E4B2-DAFDA111DB6B}"/>
              </a:ext>
            </a:extLst>
          </p:cNvPr>
          <p:cNvSpPr>
            <a:spLocks noGrp="1"/>
          </p:cNvSpPr>
          <p:nvPr>
            <p:ph idx="1"/>
          </p:nvPr>
        </p:nvSpPr>
        <p:spPr>
          <a:xfrm>
            <a:off x="335861" y="1325563"/>
            <a:ext cx="4640991" cy="5313555"/>
          </a:xfrm>
        </p:spPr>
        <p:txBody>
          <a:bodyPr>
            <a:normAutofit/>
          </a:bodyPr>
          <a:lstStyle/>
          <a:p>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過窄的膝蓋還不夠窄                       </a:t>
            </a:r>
          </a:p>
        </p:txBody>
      </p:sp>
      <p:pic>
        <p:nvPicPr>
          <p:cNvPr id="5" name="圖片 4">
            <a:extLst>
              <a:ext uri="{FF2B5EF4-FFF2-40B4-BE49-F238E27FC236}">
                <a16:creationId xmlns:a16="http://schemas.microsoft.com/office/drawing/2014/main" id="{A7124171-48B5-479F-5036-BA329A2D83C0}"/>
              </a:ext>
            </a:extLst>
          </p:cNvPr>
          <p:cNvPicPr>
            <a:picLocks noChangeAspect="1"/>
          </p:cNvPicPr>
          <p:nvPr/>
        </p:nvPicPr>
        <p:blipFill>
          <a:blip r:embed="rId2"/>
          <a:stretch>
            <a:fillRect/>
          </a:stretch>
        </p:blipFill>
        <p:spPr>
          <a:xfrm>
            <a:off x="765067" y="1865745"/>
            <a:ext cx="3070145" cy="3490713"/>
          </a:xfrm>
          <a:prstGeom prst="rect">
            <a:avLst/>
          </a:prstGeom>
        </p:spPr>
      </p:pic>
      <p:sp>
        <p:nvSpPr>
          <p:cNvPr id="6" name="內容版面配置區 2">
            <a:extLst>
              <a:ext uri="{FF2B5EF4-FFF2-40B4-BE49-F238E27FC236}">
                <a16:creationId xmlns:a16="http://schemas.microsoft.com/office/drawing/2014/main" id="{5FCF2795-909F-AEF0-8F60-749E0208367A}"/>
              </a:ext>
            </a:extLst>
          </p:cNvPr>
          <p:cNvSpPr txBox="1">
            <a:spLocks/>
          </p:cNvSpPr>
          <p:nvPr/>
        </p:nvSpPr>
        <p:spPr>
          <a:xfrm>
            <a:off x="4366291" y="1253331"/>
            <a:ext cx="41292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                       </a:t>
            </a:r>
          </a:p>
        </p:txBody>
      </p:sp>
      <p:pic>
        <p:nvPicPr>
          <p:cNvPr id="8" name="圖片 7">
            <a:extLst>
              <a:ext uri="{FF2B5EF4-FFF2-40B4-BE49-F238E27FC236}">
                <a16:creationId xmlns:a16="http://schemas.microsoft.com/office/drawing/2014/main" id="{AED9339E-E001-3CE8-68EA-E9375C5F5B7C}"/>
              </a:ext>
            </a:extLst>
          </p:cNvPr>
          <p:cNvPicPr>
            <a:picLocks noChangeAspect="1"/>
          </p:cNvPicPr>
          <p:nvPr/>
        </p:nvPicPr>
        <p:blipFill>
          <a:blip r:embed="rId3"/>
          <a:stretch>
            <a:fillRect/>
          </a:stretch>
        </p:blipFill>
        <p:spPr>
          <a:xfrm>
            <a:off x="4613208" y="1865745"/>
            <a:ext cx="2555488" cy="3561236"/>
          </a:xfrm>
          <a:prstGeom prst="rect">
            <a:avLst/>
          </a:prstGeom>
        </p:spPr>
      </p:pic>
      <p:pic>
        <p:nvPicPr>
          <p:cNvPr id="9" name="圖片 8">
            <a:extLst>
              <a:ext uri="{FF2B5EF4-FFF2-40B4-BE49-F238E27FC236}">
                <a16:creationId xmlns:a16="http://schemas.microsoft.com/office/drawing/2014/main" id="{39B5E620-72FA-428C-8AE3-75674B9353EC}"/>
              </a:ext>
            </a:extLst>
          </p:cNvPr>
          <p:cNvPicPr>
            <a:picLocks noChangeAspect="1"/>
          </p:cNvPicPr>
          <p:nvPr/>
        </p:nvPicPr>
        <p:blipFill>
          <a:blip r:embed="rId4"/>
          <a:stretch>
            <a:fillRect/>
          </a:stretch>
        </p:blipFill>
        <p:spPr>
          <a:xfrm>
            <a:off x="8533534" y="1764145"/>
            <a:ext cx="2782239" cy="4105564"/>
          </a:xfrm>
          <a:prstGeom prst="rect">
            <a:avLst/>
          </a:prstGeom>
        </p:spPr>
      </p:pic>
      <p:sp>
        <p:nvSpPr>
          <p:cNvPr id="10" name="內容版面配置區 2">
            <a:extLst>
              <a:ext uri="{FF2B5EF4-FFF2-40B4-BE49-F238E27FC236}">
                <a16:creationId xmlns:a16="http://schemas.microsoft.com/office/drawing/2014/main" id="{6A6FB19A-039E-C42B-3729-C0B556CAEB83}"/>
              </a:ext>
            </a:extLst>
          </p:cNvPr>
          <p:cNvSpPr txBox="1">
            <a:spLocks/>
          </p:cNvSpPr>
          <p:nvPr/>
        </p:nvSpPr>
        <p:spPr>
          <a:xfrm>
            <a:off x="7703127" y="1253331"/>
            <a:ext cx="491033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修正後的過寬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                       </a:t>
            </a:r>
          </a:p>
        </p:txBody>
      </p:sp>
    </p:spTree>
    <p:extLst>
      <p:ext uri="{BB962C8B-B14F-4D97-AF65-F5344CB8AC3E}">
        <p14:creationId xmlns:p14="http://schemas.microsoft.com/office/powerpoint/2010/main" val="2126318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BB9708-3A12-DB50-720E-1D5F0E53617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修正後的資料集數量</a:t>
            </a:r>
          </a:p>
        </p:txBody>
      </p:sp>
      <p:sp>
        <p:nvSpPr>
          <p:cNvPr id="3" name="內容版面配置區 2">
            <a:extLst>
              <a:ext uri="{FF2B5EF4-FFF2-40B4-BE49-F238E27FC236}">
                <a16:creationId xmlns:a16="http://schemas.microsoft.com/office/drawing/2014/main" id="{0DAAEE57-CA9C-EACD-9F82-02DC701109AF}"/>
              </a:ext>
            </a:extLst>
          </p:cNvPr>
          <p:cNvSpPr>
            <a:spLocks noGrp="1"/>
          </p:cNvSpPr>
          <p:nvPr>
            <p:ph idx="1"/>
          </p:nvPr>
        </p:nvSpPr>
        <p:spPr>
          <a:xfrm>
            <a:off x="838200" y="1690688"/>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10399</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4215</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3365</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4543</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4330</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4048</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3811</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2293</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2311</a:t>
            </a: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844344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a:xfrm>
            <a:off x="838200" y="0"/>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090468"/>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6B4B1D6F-5ABF-FE82-D6C6-6E1834752C1A}"/>
              </a:ext>
            </a:extLst>
          </p:cNvPr>
          <p:cNvPicPr>
            <a:picLocks noChangeAspect="1"/>
          </p:cNvPicPr>
          <p:nvPr/>
        </p:nvPicPr>
        <p:blipFill>
          <a:blip r:embed="rId2"/>
          <a:stretch>
            <a:fillRect/>
          </a:stretch>
        </p:blipFill>
        <p:spPr>
          <a:xfrm>
            <a:off x="3268680" y="3701357"/>
            <a:ext cx="5654640" cy="3041695"/>
          </a:xfrm>
          <a:prstGeom prst="rect">
            <a:avLst/>
          </a:prstGeom>
        </p:spPr>
      </p:pic>
      <p:pic>
        <p:nvPicPr>
          <p:cNvPr id="4" name="圖片 3">
            <a:extLst>
              <a:ext uri="{FF2B5EF4-FFF2-40B4-BE49-F238E27FC236}">
                <a16:creationId xmlns:a16="http://schemas.microsoft.com/office/drawing/2014/main" id="{32552A78-00FA-27D1-024C-7389C4A0C526}"/>
              </a:ext>
            </a:extLst>
          </p:cNvPr>
          <p:cNvPicPr>
            <a:picLocks noChangeAspect="1"/>
          </p:cNvPicPr>
          <p:nvPr/>
        </p:nvPicPr>
        <p:blipFill>
          <a:blip r:embed="rId3"/>
          <a:stretch>
            <a:fillRect/>
          </a:stretch>
        </p:blipFill>
        <p:spPr>
          <a:xfrm>
            <a:off x="1902691" y="1533540"/>
            <a:ext cx="8959860" cy="1623103"/>
          </a:xfrm>
          <a:prstGeom prst="rect">
            <a:avLst/>
          </a:prstGeom>
        </p:spPr>
      </p:pic>
    </p:spTree>
    <p:extLst>
      <p:ext uri="{BB962C8B-B14F-4D97-AF65-F5344CB8AC3E}">
        <p14:creationId xmlns:p14="http://schemas.microsoft.com/office/powerpoint/2010/main" val="3141492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a:xfrm>
            <a:off x="838200" y="18255"/>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a:xfrm>
            <a:off x="838200" y="989602"/>
            <a:ext cx="10515600" cy="5868398"/>
          </a:xfrm>
        </p:spPr>
        <p:txBody>
          <a:bodyPr>
            <a:normAutofit/>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雙腳距離</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膝蓋距離</a:t>
            </a:r>
            <a:endParaRPr lang="en-US" altLang="zh-TW" sz="20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0</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1</a:t>
            </a:r>
            <a:br>
              <a:rPr lang="en-US" altLang="zh-TW" sz="20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2</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3</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4</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5</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6</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7</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8</a:t>
            </a:r>
            <a:endParaRPr lang="zh-TW" altLang="en-US" sz="2000" dirty="0">
              <a:latin typeface="標楷體" panose="03000509000000000000" pitchFamily="65" charset="-120"/>
              <a:ea typeface="標楷體" panose="03000509000000000000" pitchFamily="65" charset="-120"/>
            </a:endParaRPr>
          </a:p>
          <a:p>
            <a:endParaRPr lang="en-US" altLang="zh-TW" sz="18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59A4B64-44D4-479B-A821-AB6C82D1EB84}"/>
              </a:ext>
            </a:extLst>
          </p:cNvPr>
          <p:cNvPicPr>
            <a:picLocks noChangeAspect="1"/>
          </p:cNvPicPr>
          <p:nvPr/>
        </p:nvPicPr>
        <p:blipFill>
          <a:blip r:embed="rId2"/>
          <a:stretch>
            <a:fillRect/>
          </a:stretch>
        </p:blipFill>
        <p:spPr>
          <a:xfrm>
            <a:off x="3251198" y="989602"/>
            <a:ext cx="7895325" cy="1325563"/>
          </a:xfrm>
          <a:prstGeom prst="rect">
            <a:avLst/>
          </a:prstGeom>
        </p:spPr>
      </p:pic>
      <p:pic>
        <p:nvPicPr>
          <p:cNvPr id="8" name="圖片 7">
            <a:extLst>
              <a:ext uri="{FF2B5EF4-FFF2-40B4-BE49-F238E27FC236}">
                <a16:creationId xmlns:a16="http://schemas.microsoft.com/office/drawing/2014/main" id="{28041EA1-EBBE-8CCC-834E-2E609FBE003D}"/>
              </a:ext>
            </a:extLst>
          </p:cNvPr>
          <p:cNvPicPr>
            <a:picLocks noChangeAspect="1"/>
          </p:cNvPicPr>
          <p:nvPr/>
        </p:nvPicPr>
        <p:blipFill>
          <a:blip r:embed="rId3"/>
          <a:stretch>
            <a:fillRect/>
          </a:stretch>
        </p:blipFill>
        <p:spPr>
          <a:xfrm>
            <a:off x="3251198" y="2911111"/>
            <a:ext cx="7832481" cy="3554344"/>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11" name="圖片 10">
            <a:extLst>
              <a:ext uri="{FF2B5EF4-FFF2-40B4-BE49-F238E27FC236}">
                <a16:creationId xmlns:a16="http://schemas.microsoft.com/office/drawing/2014/main" id="{2EA1C1F0-0399-89BB-4A18-54BD201AF386}"/>
              </a:ext>
            </a:extLst>
          </p:cNvPr>
          <p:cNvPicPr>
            <a:picLocks noChangeAspect="1"/>
          </p:cNvPicPr>
          <p:nvPr/>
        </p:nvPicPr>
        <p:blipFill>
          <a:blip r:embed="rId3"/>
          <a:stretch>
            <a:fillRect/>
          </a:stretch>
        </p:blipFill>
        <p:spPr>
          <a:xfrm>
            <a:off x="838200" y="4052928"/>
            <a:ext cx="7118416" cy="1084711"/>
          </a:xfrm>
          <a:prstGeom prst="rect">
            <a:avLst/>
          </a:prstGeom>
        </p:spPr>
      </p:pic>
      <p:pic>
        <p:nvPicPr>
          <p:cNvPr id="7" name="圖片 6">
            <a:extLst>
              <a:ext uri="{FF2B5EF4-FFF2-40B4-BE49-F238E27FC236}">
                <a16:creationId xmlns:a16="http://schemas.microsoft.com/office/drawing/2014/main" id="{45627477-2B0B-97EF-C79D-D83B0BA630A4}"/>
              </a:ext>
            </a:extLst>
          </p:cNvPr>
          <p:cNvPicPr>
            <a:picLocks noChangeAspect="1"/>
          </p:cNvPicPr>
          <p:nvPr/>
        </p:nvPicPr>
        <p:blipFill>
          <a:blip r:embed="rId4"/>
          <a:stretch>
            <a:fillRect/>
          </a:stretch>
        </p:blipFill>
        <p:spPr>
          <a:xfrm>
            <a:off x="838200" y="5973040"/>
            <a:ext cx="7330095" cy="628856"/>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p>
        </p:txBody>
      </p:sp>
      <p:pic>
        <p:nvPicPr>
          <p:cNvPr id="5" name="圖片 4">
            <a:extLst>
              <a:ext uri="{FF2B5EF4-FFF2-40B4-BE49-F238E27FC236}">
                <a16:creationId xmlns:a16="http://schemas.microsoft.com/office/drawing/2014/main" id="{AC8D5FD6-DF4C-ACF3-F3AE-204DCE0EFB0C}"/>
              </a:ext>
            </a:extLst>
          </p:cNvPr>
          <p:cNvPicPr>
            <a:picLocks noChangeAspect="1"/>
          </p:cNvPicPr>
          <p:nvPr/>
        </p:nvPicPr>
        <p:blipFill>
          <a:blip r:embed="rId2"/>
          <a:stretch>
            <a:fillRect/>
          </a:stretch>
        </p:blipFill>
        <p:spPr>
          <a:xfrm>
            <a:off x="2541672" y="2528800"/>
            <a:ext cx="7108656" cy="4029011"/>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5" name="圖片 4">
            <a:extLst>
              <a:ext uri="{FF2B5EF4-FFF2-40B4-BE49-F238E27FC236}">
                <a16:creationId xmlns:a16="http://schemas.microsoft.com/office/drawing/2014/main" id="{367C4B5B-9549-8C9C-7942-2B1409081140}"/>
              </a:ext>
            </a:extLst>
          </p:cNvPr>
          <p:cNvPicPr>
            <a:picLocks noChangeAspect="1"/>
          </p:cNvPicPr>
          <p:nvPr/>
        </p:nvPicPr>
        <p:blipFill>
          <a:blip r:embed="rId2"/>
          <a:stretch>
            <a:fillRect/>
          </a:stretch>
        </p:blipFill>
        <p:spPr>
          <a:xfrm>
            <a:off x="2681005" y="2958161"/>
            <a:ext cx="6829990" cy="3353739"/>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51C01B-D70A-8D1D-FF29-3281A20D4D3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56306CDE-0443-1695-C034-894CAF9FBAEB}"/>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E916531F-2D31-0C4C-FD6F-214E30177092}"/>
              </a:ext>
            </a:extLst>
          </p:cNvPr>
          <p:cNvPicPr>
            <a:picLocks noChangeAspect="1"/>
          </p:cNvPicPr>
          <p:nvPr/>
        </p:nvPicPr>
        <p:blipFill>
          <a:blip r:embed="rId2"/>
          <a:stretch>
            <a:fillRect/>
          </a:stretch>
        </p:blipFill>
        <p:spPr>
          <a:xfrm>
            <a:off x="1810055" y="1440873"/>
            <a:ext cx="8571890" cy="5241224"/>
          </a:xfrm>
          <a:prstGeom prst="rect">
            <a:avLst/>
          </a:prstGeom>
        </p:spPr>
      </p:pic>
    </p:spTree>
    <p:extLst>
      <p:ext uri="{BB962C8B-B14F-4D97-AF65-F5344CB8AC3E}">
        <p14:creationId xmlns:p14="http://schemas.microsoft.com/office/powerpoint/2010/main" val="2244029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619A1-A5DD-5A51-D471-D5686E5265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sp>
        <p:nvSpPr>
          <p:cNvPr id="5" name="內容版面配置區 2">
            <a:extLst>
              <a:ext uri="{FF2B5EF4-FFF2-40B4-BE49-F238E27FC236}">
                <a16:creationId xmlns:a16="http://schemas.microsoft.com/office/drawing/2014/main" id="{80599FDC-6C5F-DA8F-8252-324AE297E985}"/>
              </a:ext>
            </a:extLst>
          </p:cNvPr>
          <p:cNvSpPr>
            <a:spLocks noGrp="1"/>
          </p:cNvSpPr>
          <p:nvPr>
            <p:ph idx="1"/>
          </p:nvPr>
        </p:nvSpPr>
        <p:spPr>
          <a:xfrm>
            <a:off x="838200" y="1825625"/>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234</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251</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205</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202</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161</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176</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170</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157</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150</a:t>
            </a: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446612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E61DA7-99D0-BB8B-3E60-EBBBCC919FF6}"/>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測試結果</a:t>
            </a:r>
          </a:p>
        </p:txBody>
      </p:sp>
      <p:pic>
        <p:nvPicPr>
          <p:cNvPr id="5" name="圖片 4">
            <a:extLst>
              <a:ext uri="{FF2B5EF4-FFF2-40B4-BE49-F238E27FC236}">
                <a16:creationId xmlns:a16="http://schemas.microsoft.com/office/drawing/2014/main" id="{4E2185C7-E11E-E4D0-C654-258CBBED7BC0}"/>
              </a:ext>
            </a:extLst>
          </p:cNvPr>
          <p:cNvPicPr>
            <a:picLocks noChangeAspect="1"/>
          </p:cNvPicPr>
          <p:nvPr/>
        </p:nvPicPr>
        <p:blipFill>
          <a:blip r:embed="rId2"/>
          <a:stretch>
            <a:fillRect/>
          </a:stretch>
        </p:blipFill>
        <p:spPr>
          <a:xfrm>
            <a:off x="2847020" y="1036224"/>
            <a:ext cx="6497960" cy="5803521"/>
          </a:xfrm>
          <a:prstGeom prst="rect">
            <a:avLst/>
          </a:prstGeom>
        </p:spPr>
      </p:pic>
    </p:spTree>
    <p:extLst>
      <p:ext uri="{BB962C8B-B14F-4D97-AF65-F5344CB8AC3E}">
        <p14:creationId xmlns:p14="http://schemas.microsoft.com/office/powerpoint/2010/main" val="1116154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8DC7DE-0385-93B3-0AAE-2EEED13A9CE7}"/>
              </a:ext>
            </a:extLst>
          </p:cNvPr>
          <p:cNvSpPr>
            <a:spLocks noGrp="1"/>
          </p:cNvSpPr>
          <p:nvPr>
            <p:ph idx="1"/>
          </p:nvPr>
        </p:nvSpPr>
        <p:spPr>
          <a:xfrm>
            <a:off x="631536" y="501434"/>
            <a:ext cx="10928927" cy="6010708"/>
          </a:xfrm>
        </p:spPr>
        <p:txBody>
          <a:bodyPr>
            <a:normAutofit/>
          </a:bodyPr>
          <a:lstStyle/>
          <a:p>
            <a:r>
              <a:rPr lang="zh-TW" altLang="en-US" dirty="0">
                <a:latin typeface="標楷體" panose="03000509000000000000" pitchFamily="65" charset="-120"/>
                <a:ea typeface="標楷體" panose="03000509000000000000" pitchFamily="65" charset="-120"/>
              </a:rPr>
              <a:t>在 </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函數中，</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是用來指定計算的軸。在多維數組中，我們可以指定 </a:t>
            </a:r>
            <a:r>
              <a:rPr lang="en-US" altLang="zh-TW" dirty="0">
                <a:latin typeface="標楷體" panose="03000509000000000000" pitchFamily="65" charset="-120"/>
                <a:ea typeface="標楷體" panose="03000509000000000000" pitchFamily="65" charset="-120"/>
              </a:rPr>
              <a:t>axis </a:t>
            </a:r>
            <a:r>
              <a:rPr lang="zh-TW" altLang="en-US" dirty="0">
                <a:latin typeface="標楷體" panose="03000509000000000000" pitchFamily="65" charset="-120"/>
                <a:ea typeface="標楷體" panose="03000509000000000000" pitchFamily="65" charset="-120"/>
              </a:rPr>
              <a:t>的值來指定計算的方向。當 </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時，表示在最後一個維度上進行計算。</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在這裡，你使用 </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a:t>
            </a:r>
            <a:r>
              <a:rPr lang="en-US" altLang="zh-TW" dirty="0" err="1">
                <a:latin typeface="標楷體" panose="03000509000000000000" pitchFamily="65" charset="-120"/>
                <a:ea typeface="標楷體" panose="03000509000000000000" pitchFamily="65" charset="-120"/>
              </a:rPr>
              <a:t>model.predict</a:t>
            </a:r>
            <a:r>
              <a:rPr lang="en-US" altLang="zh-TW" dirty="0">
                <a:latin typeface="標楷體" panose="03000509000000000000" pitchFamily="65" charset="-120"/>
                <a:ea typeface="標楷體" panose="03000509000000000000" pitchFamily="65" charset="-120"/>
              </a:rPr>
              <a:t>(</a:t>
            </a:r>
            <a:r>
              <a:rPr lang="en-US" altLang="zh-TW" dirty="0" err="1">
                <a:latin typeface="標楷體" panose="03000509000000000000" pitchFamily="65" charset="-120"/>
                <a:ea typeface="標楷體" panose="03000509000000000000" pitchFamily="65" charset="-120"/>
              </a:rPr>
              <a:t>Standard_Standard_Test</a:t>
            </a:r>
            <a:r>
              <a:rPr lang="en-US" altLang="zh-TW" dirty="0">
                <a:latin typeface="標楷體" panose="03000509000000000000" pitchFamily="65" charset="-120"/>
                <a:ea typeface="標楷體" panose="03000509000000000000" pitchFamily="65" charset="-120"/>
              </a:rPr>
              <a:t>), axis=-1) </a:t>
            </a:r>
            <a:r>
              <a:rPr lang="zh-TW" altLang="en-US" dirty="0">
                <a:latin typeface="標楷體" panose="03000509000000000000" pitchFamily="65" charset="-120"/>
                <a:ea typeface="標楷體" panose="03000509000000000000" pitchFamily="65" charset="-120"/>
              </a:rPr>
              <a:t>獲取了模型在 </a:t>
            </a:r>
            <a:r>
              <a:rPr lang="en-US" altLang="zh-TW" dirty="0" err="1">
                <a:latin typeface="標楷體" panose="03000509000000000000" pitchFamily="65" charset="-120"/>
                <a:ea typeface="標楷體" panose="03000509000000000000" pitchFamily="65" charset="-120"/>
              </a:rPr>
              <a:t>Standard_Standard_Test</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測試集上的預測結果。這表示對於每個樣本，模型會輸出一個長度為類別數量的向量，該向量中包含各個類別的概率。</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函數會返回該向量中最大值的索引，即模型預測的類別標籤。</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同樣地，</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在多維數組中也常用於表示沿著最後一個維度的方向進行計算，例如求和、取最大值等操作。這對於多維數組的運算很方便，可以減少很多額外的程式碼。</a:t>
            </a:r>
          </a:p>
        </p:txBody>
      </p:sp>
    </p:spTree>
    <p:extLst>
      <p:ext uri="{BB962C8B-B14F-4D97-AF65-F5344CB8AC3E}">
        <p14:creationId xmlns:p14="http://schemas.microsoft.com/office/powerpoint/2010/main" val="1202790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613FF8-371E-5C5D-28DA-F5CFE4EA0A82}"/>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準確率</a:t>
            </a:r>
          </a:p>
        </p:txBody>
      </p:sp>
      <p:sp>
        <p:nvSpPr>
          <p:cNvPr id="3" name="內容版面配置區 2">
            <a:extLst>
              <a:ext uri="{FF2B5EF4-FFF2-40B4-BE49-F238E27FC236}">
                <a16:creationId xmlns:a16="http://schemas.microsoft.com/office/drawing/2014/main" id="{2FFCF184-F668-C9A2-6002-18F07C8234AE}"/>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10114013-16F9-98AB-B1D9-3C1D3750CCD8}"/>
              </a:ext>
            </a:extLst>
          </p:cNvPr>
          <p:cNvPicPr>
            <a:picLocks noChangeAspect="1"/>
          </p:cNvPicPr>
          <p:nvPr/>
        </p:nvPicPr>
        <p:blipFill>
          <a:blip r:embed="rId2"/>
          <a:stretch>
            <a:fillRect/>
          </a:stretch>
        </p:blipFill>
        <p:spPr>
          <a:xfrm>
            <a:off x="2985909" y="1071418"/>
            <a:ext cx="6220182" cy="5786582"/>
          </a:xfrm>
          <a:prstGeom prst="rect">
            <a:avLst/>
          </a:prstGeom>
        </p:spPr>
      </p:pic>
    </p:spTree>
    <p:extLst>
      <p:ext uri="{BB962C8B-B14F-4D97-AF65-F5344CB8AC3E}">
        <p14:creationId xmlns:p14="http://schemas.microsoft.com/office/powerpoint/2010/main" val="895577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9E27E-1C4E-FE7C-EA98-3DAB83FED81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可能原因</a:t>
            </a:r>
          </a:p>
        </p:txBody>
      </p:sp>
      <p:sp>
        <p:nvSpPr>
          <p:cNvPr id="3" name="內容版面配置區 2">
            <a:extLst>
              <a:ext uri="{FF2B5EF4-FFF2-40B4-BE49-F238E27FC236}">
                <a16:creationId xmlns:a16="http://schemas.microsoft.com/office/drawing/2014/main" id="{CBAA5201-529E-F231-47A9-3D4F4A5D5A5D}"/>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2592252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690688"/>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pic>
        <p:nvPicPr>
          <p:cNvPr id="5" name="內容版面配置區 4">
            <a:extLst>
              <a:ext uri="{FF2B5EF4-FFF2-40B4-BE49-F238E27FC236}">
                <a16:creationId xmlns:a16="http://schemas.microsoft.com/office/drawing/2014/main" id="{B3626A9B-C850-E672-C223-C146D22DB4C5}"/>
              </a:ext>
            </a:extLst>
          </p:cNvPr>
          <p:cNvPicPr>
            <a:picLocks noGrp="1" noChangeAspect="1"/>
          </p:cNvPicPr>
          <p:nvPr>
            <p:ph idx="1"/>
          </p:nvPr>
        </p:nvPicPr>
        <p:blipFill>
          <a:blip r:embed="rId2"/>
          <a:stretch>
            <a:fillRect/>
          </a:stretch>
        </p:blipFill>
        <p:spPr>
          <a:xfrm>
            <a:off x="838202" y="1515847"/>
            <a:ext cx="10515598" cy="5153774"/>
          </a:xfrm>
          <a:prstGeom prst="rect">
            <a:avLst/>
          </a:prstGeom>
        </p:spPr>
      </p:pic>
    </p:spTree>
    <p:extLst>
      <p:ext uri="{BB962C8B-B14F-4D97-AF65-F5344CB8AC3E}">
        <p14:creationId xmlns:p14="http://schemas.microsoft.com/office/powerpoint/2010/main" val="30573529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E540FD-4986-5C0B-0863-D9E9553537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endParaRPr lang="zh-TW" altLang="en-US" dirty="0"/>
          </a:p>
        </p:txBody>
      </p:sp>
      <p:pic>
        <p:nvPicPr>
          <p:cNvPr id="4" name="內容版面配置區 5">
            <a:extLst>
              <a:ext uri="{FF2B5EF4-FFF2-40B4-BE49-F238E27FC236}">
                <a16:creationId xmlns:a16="http://schemas.microsoft.com/office/drawing/2014/main" id="{D257B041-2A71-05E3-08E4-4D5E107D3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357" y="1690688"/>
            <a:ext cx="3108680" cy="4351338"/>
          </a:xfrm>
          <a:prstGeom prst="rect">
            <a:avLst/>
          </a:prstGeom>
        </p:spPr>
      </p:pic>
      <p:pic>
        <p:nvPicPr>
          <p:cNvPr id="5" name="圖片 4">
            <a:extLst>
              <a:ext uri="{FF2B5EF4-FFF2-40B4-BE49-F238E27FC236}">
                <a16:creationId xmlns:a16="http://schemas.microsoft.com/office/drawing/2014/main" id="{F0B005A9-C50E-A9F2-1D3A-DFF3CBC05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302" y="1690688"/>
            <a:ext cx="3485156" cy="4351338"/>
          </a:xfrm>
          <a:prstGeom prst="rect">
            <a:avLst/>
          </a:prstGeom>
        </p:spPr>
      </p:pic>
      <p:pic>
        <p:nvPicPr>
          <p:cNvPr id="6" name="圖片 5">
            <a:extLst>
              <a:ext uri="{FF2B5EF4-FFF2-40B4-BE49-F238E27FC236}">
                <a16:creationId xmlns:a16="http://schemas.microsoft.com/office/drawing/2014/main" id="{79E58B28-E9F6-26F3-7B24-B1A9908AE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00" y="1690688"/>
            <a:ext cx="3485156" cy="4351338"/>
          </a:xfrm>
          <a:prstGeom prst="rect">
            <a:avLst/>
          </a:prstGeom>
        </p:spPr>
      </p:pic>
      <p:sp>
        <p:nvSpPr>
          <p:cNvPr id="7" name="文字方塊 6">
            <a:extLst>
              <a:ext uri="{FF2B5EF4-FFF2-40B4-BE49-F238E27FC236}">
                <a16:creationId xmlns:a16="http://schemas.microsoft.com/office/drawing/2014/main" id="{D2E19B72-187B-ED40-B268-D8F5F0B72974}"/>
              </a:ext>
            </a:extLst>
          </p:cNvPr>
          <p:cNvSpPr txBox="1"/>
          <p:nvPr/>
        </p:nvSpPr>
        <p:spPr>
          <a:xfrm>
            <a:off x="1883034" y="6042026"/>
            <a:ext cx="1267326"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站立準備</a:t>
            </a:r>
          </a:p>
          <a:p>
            <a:endParaRPr lang="zh-TW" altLang="en-US" dirty="0"/>
          </a:p>
        </p:txBody>
      </p:sp>
      <p:sp>
        <p:nvSpPr>
          <p:cNvPr id="8" name="文字方塊 7">
            <a:extLst>
              <a:ext uri="{FF2B5EF4-FFF2-40B4-BE49-F238E27FC236}">
                <a16:creationId xmlns:a16="http://schemas.microsoft.com/office/drawing/2014/main" id="{C4DD0BC0-EDAA-6EDF-C848-C2FBEA428D4F}"/>
              </a:ext>
            </a:extLst>
          </p:cNvPr>
          <p:cNvSpPr txBox="1"/>
          <p:nvPr/>
        </p:nvSpPr>
        <p:spPr>
          <a:xfrm>
            <a:off x="5800701" y="6042026"/>
            <a:ext cx="772357"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微蹲</a:t>
            </a:r>
          </a:p>
          <a:p>
            <a:endParaRPr lang="zh-TW" altLang="en-US" dirty="0"/>
          </a:p>
        </p:txBody>
      </p:sp>
      <p:sp>
        <p:nvSpPr>
          <p:cNvPr id="9" name="文字方塊 8">
            <a:extLst>
              <a:ext uri="{FF2B5EF4-FFF2-40B4-BE49-F238E27FC236}">
                <a16:creationId xmlns:a16="http://schemas.microsoft.com/office/drawing/2014/main" id="{067ADAEC-86BD-BA44-73D4-82A182839FBC}"/>
              </a:ext>
            </a:extLst>
          </p:cNvPr>
          <p:cNvSpPr txBox="1"/>
          <p:nvPr/>
        </p:nvSpPr>
        <p:spPr>
          <a:xfrm>
            <a:off x="9345080" y="6042026"/>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Tree>
    <p:extLst>
      <p:ext uri="{BB962C8B-B14F-4D97-AF65-F5344CB8AC3E}">
        <p14:creationId xmlns:p14="http://schemas.microsoft.com/office/powerpoint/2010/main" val="4142099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B752B2-43EB-0AC1-EF84-0798E484756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4998CE1E-4E83-2A33-EBC6-BB4EA97D6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035" y="1985188"/>
            <a:ext cx="4624970" cy="3618658"/>
          </a:xfrm>
          <a:prstGeom prst="rect">
            <a:avLst/>
          </a:prstGeom>
        </p:spPr>
      </p:pic>
      <p:pic>
        <p:nvPicPr>
          <p:cNvPr id="5" name="圖片 4">
            <a:extLst>
              <a:ext uri="{FF2B5EF4-FFF2-40B4-BE49-F238E27FC236}">
                <a16:creationId xmlns:a16="http://schemas.microsoft.com/office/drawing/2014/main" id="{DB8A28FF-8773-6B33-B01D-359773261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53" y="1985188"/>
            <a:ext cx="5074347" cy="3719326"/>
          </a:xfrm>
          <a:prstGeom prst="rect">
            <a:avLst/>
          </a:prstGeom>
        </p:spPr>
      </p:pic>
    </p:spTree>
    <p:extLst>
      <p:ext uri="{BB962C8B-B14F-4D97-AF65-F5344CB8AC3E}">
        <p14:creationId xmlns:p14="http://schemas.microsoft.com/office/powerpoint/2010/main" val="30357998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114004-D501-8E82-76CC-2C48E58B56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2982F3E9-1B0A-7798-7C90-F7B603175D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693" y="1825625"/>
            <a:ext cx="5936614" cy="4351338"/>
          </a:xfrm>
        </p:spPr>
      </p:pic>
    </p:spTree>
    <p:extLst>
      <p:ext uri="{BB962C8B-B14F-4D97-AF65-F5344CB8AC3E}">
        <p14:creationId xmlns:p14="http://schemas.microsoft.com/office/powerpoint/2010/main" val="3485890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9E541-2E3F-FA66-7511-341300A585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經手動修正後</a:t>
            </a:r>
            <a:endParaRPr lang="zh-TW" altLang="en-US" dirty="0"/>
          </a:p>
        </p:txBody>
      </p:sp>
      <p:pic>
        <p:nvPicPr>
          <p:cNvPr id="4" name="內容版面配置區 4">
            <a:extLst>
              <a:ext uri="{FF2B5EF4-FFF2-40B4-BE49-F238E27FC236}">
                <a16:creationId xmlns:a16="http://schemas.microsoft.com/office/drawing/2014/main" id="{EB895FBA-1E47-AA9A-0845-A9E08643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92069"/>
            <a:ext cx="4902916" cy="4351338"/>
          </a:xfrm>
          <a:prstGeom prst="rect">
            <a:avLst/>
          </a:prstGeom>
        </p:spPr>
      </p:pic>
      <p:pic>
        <p:nvPicPr>
          <p:cNvPr id="5" name="圖片 4">
            <a:extLst>
              <a:ext uri="{FF2B5EF4-FFF2-40B4-BE49-F238E27FC236}">
                <a16:creationId xmlns:a16="http://schemas.microsoft.com/office/drawing/2014/main" id="{1F837F0E-5BA8-44B4-7541-BDD2C6657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998" y="1792069"/>
            <a:ext cx="4902917" cy="4351339"/>
          </a:xfrm>
          <a:prstGeom prst="rect">
            <a:avLst/>
          </a:prstGeom>
        </p:spPr>
      </p:pic>
      <p:sp>
        <p:nvSpPr>
          <p:cNvPr id="6" name="文字方塊 5">
            <a:extLst>
              <a:ext uri="{FF2B5EF4-FFF2-40B4-BE49-F238E27FC236}">
                <a16:creationId xmlns:a16="http://schemas.microsoft.com/office/drawing/2014/main" id="{54545756-CC7A-F49A-1E8C-9291FF38276A}"/>
              </a:ext>
            </a:extLst>
          </p:cNvPr>
          <p:cNvSpPr txBox="1"/>
          <p:nvPr/>
        </p:nvSpPr>
        <p:spPr>
          <a:xfrm>
            <a:off x="4503256" y="6143407"/>
            <a:ext cx="3185487" cy="646331"/>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圖左為蹲至最低，圖右為微蹲</a:t>
            </a:r>
          </a:p>
          <a:p>
            <a:endParaRPr lang="zh-TW" altLang="en-US" dirty="0"/>
          </a:p>
        </p:txBody>
      </p:sp>
    </p:spTree>
    <p:extLst>
      <p:ext uri="{BB962C8B-B14F-4D97-AF65-F5344CB8AC3E}">
        <p14:creationId xmlns:p14="http://schemas.microsoft.com/office/powerpoint/2010/main" val="3568767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805EEEB-5213-A7EE-5DA9-839F964FAE59}"/>
              </a:ext>
            </a:extLst>
          </p:cNvPr>
          <p:cNvPicPr>
            <a:picLocks noGrp="1" noChangeAspect="1"/>
          </p:cNvPicPr>
          <p:nvPr>
            <p:ph idx="1"/>
          </p:nvPr>
        </p:nvPicPr>
        <p:blipFill>
          <a:blip r:embed="rId2"/>
          <a:stretch>
            <a:fillRect/>
          </a:stretch>
        </p:blipFill>
        <p:spPr>
          <a:xfrm>
            <a:off x="1280160" y="1457184"/>
            <a:ext cx="9631679" cy="5217769"/>
          </a:xfrm>
          <a:prstGeom prst="rect">
            <a:avLst/>
          </a:prstGeom>
        </p:spPr>
      </p:pic>
      <p:sp>
        <p:nvSpPr>
          <p:cNvPr id="4" name="標題 1">
            <a:extLst>
              <a:ext uri="{FF2B5EF4-FFF2-40B4-BE49-F238E27FC236}">
                <a16:creationId xmlns:a16="http://schemas.microsoft.com/office/drawing/2014/main" id="{616C2248-9D5F-3DD0-C801-EBCAEF98062B}"/>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資料集蒐集</a:t>
            </a:r>
          </a:p>
        </p:txBody>
      </p:sp>
    </p:spTree>
    <p:extLst>
      <p:ext uri="{BB962C8B-B14F-4D97-AF65-F5344CB8AC3E}">
        <p14:creationId xmlns:p14="http://schemas.microsoft.com/office/powerpoint/2010/main" val="3559357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3748C7E-A11E-3A2C-EB17-5FA393610F6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5" name="內容版面配置區 2">
            <a:extLst>
              <a:ext uri="{FF2B5EF4-FFF2-40B4-BE49-F238E27FC236}">
                <a16:creationId xmlns:a16="http://schemas.microsoft.com/office/drawing/2014/main" id="{497D3AF9-FEE9-D30D-2EAC-985476969FC8}"/>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上次初次嘗試，丟</a:t>
            </a:r>
            <a:r>
              <a:rPr lang="en-US" altLang="zh-TW" dirty="0">
                <a:latin typeface="標楷體" panose="03000509000000000000" pitchFamily="65" charset="-120"/>
                <a:ea typeface="標楷體" panose="03000509000000000000" pitchFamily="65" charset="-120"/>
              </a:rPr>
              <a:t>159</a:t>
            </a:r>
            <a:r>
              <a:rPr lang="zh-TW" altLang="en-US" dirty="0">
                <a:latin typeface="標楷體" panose="03000509000000000000" pitchFamily="65" charset="-120"/>
                <a:ea typeface="標楷體" panose="03000509000000000000" pitchFamily="65" charset="-120"/>
              </a:rPr>
              <a:t>張</a:t>
            </a:r>
            <a:r>
              <a:rPr lang="en-US" altLang="zh-TW" dirty="0">
                <a:latin typeface="標楷體" panose="03000509000000000000" pitchFamily="65" charset="-120"/>
                <a:ea typeface="標楷體" panose="03000509000000000000" pitchFamily="65" charset="-120"/>
              </a:rPr>
              <a:t>G_GAN</a:t>
            </a:r>
            <a:r>
              <a:rPr lang="zh-TW" altLang="en-US" dirty="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偏高，查了一下後這次</a:t>
            </a:r>
            <a:r>
              <a:rPr lang="zh-TW" altLang="en-US">
                <a:latin typeface="標楷體" panose="03000509000000000000" pitchFamily="65" charset="-120"/>
                <a:ea typeface="標楷體" panose="03000509000000000000" pitchFamily="65" charset="-120"/>
              </a:rPr>
              <a:t>把資料集數量</a:t>
            </a:r>
            <a:r>
              <a:rPr lang="zh-TW" altLang="en-US" dirty="0">
                <a:latin typeface="標楷體" panose="03000509000000000000" pitchFamily="65" charset="-120"/>
                <a:ea typeface="標楷體" panose="03000509000000000000" pitchFamily="65" charset="-120"/>
              </a:rPr>
              <a:t>拉高。</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共</a:t>
            </a:r>
            <a:r>
              <a:rPr lang="en-US" altLang="zh-TW" dirty="0">
                <a:latin typeface="標楷體" panose="03000509000000000000" pitchFamily="65" charset="-120"/>
                <a:ea typeface="標楷體" panose="03000509000000000000" pitchFamily="65" charset="-120"/>
              </a:rPr>
              <a:t>362</a:t>
            </a:r>
            <a:r>
              <a:rPr lang="zh-TW" altLang="en-US" dirty="0">
                <a:latin typeface="標楷體" panose="03000509000000000000" pitchFamily="65" charset="-120"/>
                <a:ea typeface="標楷體" panose="03000509000000000000" pitchFamily="65" charset="-120"/>
              </a:rPr>
              <a:t>張丟進去訓練看看效果</a:t>
            </a:r>
          </a:p>
        </p:txBody>
      </p:sp>
    </p:spTree>
    <p:extLst>
      <p:ext uri="{BB962C8B-B14F-4D97-AF65-F5344CB8AC3E}">
        <p14:creationId xmlns:p14="http://schemas.microsoft.com/office/powerpoint/2010/main" val="22305227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35F3E1-6B22-D8D3-EDE9-4FB22CDDC099}"/>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endParaRPr lang="zh-TW" altLang="en-US" dirty="0"/>
          </a:p>
        </p:txBody>
      </p:sp>
      <p:pic>
        <p:nvPicPr>
          <p:cNvPr id="5" name="內容版面配置區 4">
            <a:extLst>
              <a:ext uri="{FF2B5EF4-FFF2-40B4-BE49-F238E27FC236}">
                <a16:creationId xmlns:a16="http://schemas.microsoft.com/office/drawing/2014/main" id="{7E436130-35D9-DC98-0D65-D0E7104D1C7C}"/>
              </a:ext>
            </a:extLst>
          </p:cNvPr>
          <p:cNvPicPr>
            <a:picLocks noGrp="1" noChangeAspect="1"/>
          </p:cNvPicPr>
          <p:nvPr>
            <p:ph idx="1"/>
          </p:nvPr>
        </p:nvPicPr>
        <p:blipFill>
          <a:blip r:embed="rId2"/>
          <a:stretch>
            <a:fillRect/>
          </a:stretch>
        </p:blipFill>
        <p:spPr>
          <a:xfrm>
            <a:off x="1118586" y="1305195"/>
            <a:ext cx="9818703" cy="5318464"/>
          </a:xfrm>
        </p:spPr>
      </p:pic>
    </p:spTree>
    <p:extLst>
      <p:ext uri="{BB962C8B-B14F-4D97-AF65-F5344CB8AC3E}">
        <p14:creationId xmlns:p14="http://schemas.microsoft.com/office/powerpoint/2010/main" val="37811330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C67B891-888B-C4D6-0DC6-D4512C0F0B27}"/>
              </a:ext>
            </a:extLst>
          </p:cNvPr>
          <p:cNvPicPr>
            <a:picLocks noGrp="1" noChangeAspect="1"/>
          </p:cNvPicPr>
          <p:nvPr>
            <p:ph idx="1"/>
          </p:nvPr>
        </p:nvPicPr>
        <p:blipFill>
          <a:blip r:embed="rId2"/>
          <a:stretch>
            <a:fillRect/>
          </a:stretch>
        </p:blipFill>
        <p:spPr>
          <a:xfrm>
            <a:off x="1341120" y="1519079"/>
            <a:ext cx="9509760" cy="5151120"/>
          </a:xfrm>
          <a:prstGeom prst="rect">
            <a:avLst/>
          </a:prstGeom>
        </p:spPr>
      </p:pic>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Tree>
    <p:extLst>
      <p:ext uri="{BB962C8B-B14F-4D97-AF65-F5344CB8AC3E}">
        <p14:creationId xmlns:p14="http://schemas.microsoft.com/office/powerpoint/2010/main" val="1642199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3" name="內容版面配置區 2">
            <a:extLst>
              <a:ext uri="{FF2B5EF4-FFF2-40B4-BE49-F238E27FC236}">
                <a16:creationId xmlns:a16="http://schemas.microsoft.com/office/drawing/2014/main" id="{812FB389-D9A0-04D2-5D9D-E467E6A65F46}"/>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8D8D758C-F975-254B-90A9-EFA42700BE2B}"/>
              </a:ext>
            </a:extLst>
          </p:cNvPr>
          <p:cNvPicPr>
            <a:picLocks noChangeAspect="1"/>
          </p:cNvPicPr>
          <p:nvPr/>
        </p:nvPicPr>
        <p:blipFill>
          <a:blip r:embed="rId2"/>
          <a:stretch>
            <a:fillRect/>
          </a:stretch>
        </p:blipFill>
        <p:spPr>
          <a:xfrm>
            <a:off x="1304128" y="1404173"/>
            <a:ext cx="9583743" cy="5194242"/>
          </a:xfrm>
          <a:prstGeom prst="rect">
            <a:avLst/>
          </a:prstGeom>
        </p:spPr>
      </p:pic>
    </p:spTree>
    <p:extLst>
      <p:ext uri="{BB962C8B-B14F-4D97-AF65-F5344CB8AC3E}">
        <p14:creationId xmlns:p14="http://schemas.microsoft.com/office/powerpoint/2010/main" val="33221468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2" name="內容版面配置區 1">
            <a:extLst>
              <a:ext uri="{FF2B5EF4-FFF2-40B4-BE49-F238E27FC236}">
                <a16:creationId xmlns:a16="http://schemas.microsoft.com/office/drawing/2014/main" id="{319FB41D-E930-7A93-4CE7-5D261EB0663E}"/>
              </a:ext>
            </a:extLst>
          </p:cNvPr>
          <p:cNvPicPr>
            <a:picLocks noGrp="1" noChangeAspect="1"/>
          </p:cNvPicPr>
          <p:nvPr>
            <p:ph idx="1"/>
          </p:nvPr>
        </p:nvPicPr>
        <p:blipFill>
          <a:blip r:embed="rId2"/>
          <a:stretch>
            <a:fillRect/>
          </a:stretch>
        </p:blipFill>
        <p:spPr>
          <a:xfrm>
            <a:off x="1249680" y="1460928"/>
            <a:ext cx="9692640" cy="5252199"/>
          </a:xfrm>
          <a:prstGeom prst="rect">
            <a:avLst/>
          </a:prstGeom>
        </p:spPr>
      </p:pic>
    </p:spTree>
    <p:extLst>
      <p:ext uri="{BB962C8B-B14F-4D97-AF65-F5344CB8AC3E}">
        <p14:creationId xmlns:p14="http://schemas.microsoft.com/office/powerpoint/2010/main" val="28276151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6" name="內容版面配置區 5">
            <a:extLst>
              <a:ext uri="{FF2B5EF4-FFF2-40B4-BE49-F238E27FC236}">
                <a16:creationId xmlns:a16="http://schemas.microsoft.com/office/drawing/2014/main" id="{518489E0-4519-A6ED-F6EE-09760C7F77DF}"/>
              </a:ext>
            </a:extLst>
          </p:cNvPr>
          <p:cNvPicPr>
            <a:picLocks noGrp="1" noChangeAspect="1"/>
          </p:cNvPicPr>
          <p:nvPr>
            <p:ph idx="1"/>
          </p:nvPr>
        </p:nvPicPr>
        <p:blipFill>
          <a:blip r:embed="rId2"/>
          <a:stretch>
            <a:fillRect/>
          </a:stretch>
        </p:blipFill>
        <p:spPr>
          <a:xfrm>
            <a:off x="1330062" y="1493520"/>
            <a:ext cx="9531876" cy="5167348"/>
          </a:xfrm>
          <a:prstGeom prst="rect">
            <a:avLst/>
          </a:prstGeom>
        </p:spPr>
      </p:pic>
    </p:spTree>
    <p:extLst>
      <p:ext uri="{BB962C8B-B14F-4D97-AF65-F5344CB8AC3E}">
        <p14:creationId xmlns:p14="http://schemas.microsoft.com/office/powerpoint/2010/main" val="1036410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D06E13C-2EFA-92D3-4574-56B93D8E8EBC}"/>
              </a:ext>
            </a:extLst>
          </p:cNvPr>
          <p:cNvPicPr>
            <a:picLocks noGrp="1" noChangeAspect="1"/>
          </p:cNvPicPr>
          <p:nvPr>
            <p:ph idx="1"/>
          </p:nvPr>
        </p:nvPicPr>
        <p:blipFill>
          <a:blip r:embed="rId2"/>
          <a:stretch>
            <a:fillRect/>
          </a:stretch>
        </p:blipFill>
        <p:spPr>
          <a:xfrm>
            <a:off x="335280" y="1550561"/>
            <a:ext cx="6050280" cy="4827449"/>
          </a:xfrm>
          <a:prstGeom prst="rect">
            <a:avLst/>
          </a:prstGeom>
        </p:spPr>
      </p:pic>
      <p:sp>
        <p:nvSpPr>
          <p:cNvPr id="4" name="標題 1">
            <a:extLst>
              <a:ext uri="{FF2B5EF4-FFF2-40B4-BE49-F238E27FC236}">
                <a16:creationId xmlns:a16="http://schemas.microsoft.com/office/drawing/2014/main" id="{79656065-DDF9-D066-01B6-ECC0F44BD5B7}"/>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比對</a:t>
            </a:r>
          </a:p>
        </p:txBody>
      </p:sp>
      <p:pic>
        <p:nvPicPr>
          <p:cNvPr id="3" name="圖片 2">
            <a:extLst>
              <a:ext uri="{FF2B5EF4-FFF2-40B4-BE49-F238E27FC236}">
                <a16:creationId xmlns:a16="http://schemas.microsoft.com/office/drawing/2014/main" id="{D5F38370-8A19-7946-0549-DCA3E29F24F5}"/>
              </a:ext>
            </a:extLst>
          </p:cNvPr>
          <p:cNvPicPr>
            <a:picLocks noChangeAspect="1"/>
          </p:cNvPicPr>
          <p:nvPr/>
        </p:nvPicPr>
        <p:blipFill>
          <a:blip r:embed="rId3"/>
          <a:stretch>
            <a:fillRect/>
          </a:stretch>
        </p:blipFill>
        <p:spPr>
          <a:xfrm>
            <a:off x="7356152" y="1690688"/>
            <a:ext cx="3534268" cy="3353268"/>
          </a:xfrm>
          <a:prstGeom prst="rect">
            <a:avLst/>
          </a:prstGeom>
        </p:spPr>
      </p:pic>
    </p:spTree>
    <p:extLst>
      <p:ext uri="{BB962C8B-B14F-4D97-AF65-F5344CB8AC3E}">
        <p14:creationId xmlns:p14="http://schemas.microsoft.com/office/powerpoint/2010/main" val="701081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E992F2-D3AE-92B4-E4EE-FD4A320106C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訓練效果</a:t>
            </a:r>
          </a:p>
        </p:txBody>
      </p:sp>
      <p:pic>
        <p:nvPicPr>
          <p:cNvPr id="5" name="內容版面配置區 4">
            <a:extLst>
              <a:ext uri="{FF2B5EF4-FFF2-40B4-BE49-F238E27FC236}">
                <a16:creationId xmlns:a16="http://schemas.microsoft.com/office/drawing/2014/main" id="{7D7EA3E3-097D-855F-EBBF-D15AC90A5DDD}"/>
              </a:ext>
            </a:extLst>
          </p:cNvPr>
          <p:cNvPicPr>
            <a:picLocks noGrp="1" noChangeAspect="1"/>
          </p:cNvPicPr>
          <p:nvPr>
            <p:ph idx="1"/>
          </p:nvPr>
        </p:nvPicPr>
        <p:blipFill>
          <a:blip r:embed="rId2"/>
          <a:stretch>
            <a:fillRect/>
          </a:stretch>
        </p:blipFill>
        <p:spPr>
          <a:xfrm>
            <a:off x="1618695" y="1690688"/>
            <a:ext cx="3476348" cy="5107707"/>
          </a:xfrm>
        </p:spPr>
      </p:pic>
      <p:pic>
        <p:nvPicPr>
          <p:cNvPr id="7" name="圖片 6">
            <a:extLst>
              <a:ext uri="{FF2B5EF4-FFF2-40B4-BE49-F238E27FC236}">
                <a16:creationId xmlns:a16="http://schemas.microsoft.com/office/drawing/2014/main" id="{894DA24B-5DFD-8A1A-0B67-5F9BAA536554}"/>
              </a:ext>
            </a:extLst>
          </p:cNvPr>
          <p:cNvPicPr>
            <a:picLocks noChangeAspect="1"/>
          </p:cNvPicPr>
          <p:nvPr/>
        </p:nvPicPr>
        <p:blipFill>
          <a:blip r:embed="rId3"/>
          <a:stretch>
            <a:fillRect/>
          </a:stretch>
        </p:blipFill>
        <p:spPr>
          <a:xfrm>
            <a:off x="6356697" y="1690688"/>
            <a:ext cx="3735449" cy="4999323"/>
          </a:xfrm>
          <a:prstGeom prst="rect">
            <a:avLst/>
          </a:prstGeom>
        </p:spPr>
      </p:pic>
    </p:spTree>
    <p:extLst>
      <p:ext uri="{BB962C8B-B14F-4D97-AF65-F5344CB8AC3E}">
        <p14:creationId xmlns:p14="http://schemas.microsoft.com/office/powerpoint/2010/main" val="16229359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E170E0-073D-2E47-CDE3-E1FBF4BA682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模型儲存</a:t>
            </a:r>
          </a:p>
        </p:txBody>
      </p:sp>
      <p:pic>
        <p:nvPicPr>
          <p:cNvPr id="5" name="內容版面配置區 4">
            <a:extLst>
              <a:ext uri="{FF2B5EF4-FFF2-40B4-BE49-F238E27FC236}">
                <a16:creationId xmlns:a16="http://schemas.microsoft.com/office/drawing/2014/main" id="{5DF9FCC1-2591-A6F6-829D-18B73459B518}"/>
              </a:ext>
            </a:extLst>
          </p:cNvPr>
          <p:cNvPicPr>
            <a:picLocks noGrp="1" noChangeAspect="1"/>
          </p:cNvPicPr>
          <p:nvPr>
            <p:ph idx="1"/>
          </p:nvPr>
        </p:nvPicPr>
        <p:blipFill>
          <a:blip r:embed="rId2"/>
          <a:stretch>
            <a:fillRect/>
          </a:stretch>
        </p:blipFill>
        <p:spPr>
          <a:xfrm>
            <a:off x="1118587" y="1543065"/>
            <a:ext cx="7504653" cy="539632"/>
          </a:xfrm>
        </p:spPr>
      </p:pic>
      <p:sp>
        <p:nvSpPr>
          <p:cNvPr id="6" name="文字方塊 5">
            <a:extLst>
              <a:ext uri="{FF2B5EF4-FFF2-40B4-BE49-F238E27FC236}">
                <a16:creationId xmlns:a16="http://schemas.microsoft.com/office/drawing/2014/main" id="{6EBECCD4-E7B9-8904-D6CE-C7C9DC38FC45}"/>
              </a:ext>
            </a:extLst>
          </p:cNvPr>
          <p:cNvSpPr txBox="1"/>
          <p:nvPr/>
        </p:nvSpPr>
        <p:spPr>
          <a:xfrm>
            <a:off x="1012055" y="2141384"/>
            <a:ext cx="10918374"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他有一個資料夾叫</a:t>
            </a:r>
            <a:r>
              <a:rPr lang="en-US" altLang="zh-TW" dirty="0">
                <a:latin typeface="標楷體" panose="03000509000000000000" pitchFamily="65" charset="-120"/>
                <a:ea typeface="標楷體" panose="03000509000000000000" pitchFamily="65" charset="-120"/>
              </a:rPr>
              <a:t>checkpoint</a:t>
            </a:r>
            <a:r>
              <a:rPr lang="zh-TW" altLang="en-US" dirty="0">
                <a:latin typeface="標楷體" panose="03000509000000000000" pitchFamily="65" charset="-120"/>
                <a:ea typeface="標楷體" panose="03000509000000000000" pitchFamily="65" charset="-120"/>
              </a:rPr>
              <a:t>裡面會有上圖的東西，不太確定這樣是不是就算是有儲存到這次訓練的模型</a:t>
            </a:r>
            <a:r>
              <a:rPr lang="en-US" altLang="zh-TW" dirty="0">
                <a:latin typeface="標楷體" panose="03000509000000000000" pitchFamily="65" charset="-120"/>
                <a:ea typeface="標楷體" panose="03000509000000000000" pitchFamily="65" charset="-120"/>
              </a:rPr>
              <a:t>?</a:t>
            </a:r>
          </a:p>
        </p:txBody>
      </p:sp>
      <p:pic>
        <p:nvPicPr>
          <p:cNvPr id="8" name="圖片 7">
            <a:extLst>
              <a:ext uri="{FF2B5EF4-FFF2-40B4-BE49-F238E27FC236}">
                <a16:creationId xmlns:a16="http://schemas.microsoft.com/office/drawing/2014/main" id="{3BC30150-ECE1-1EFD-8378-D5AC5BC80B8C}"/>
              </a:ext>
            </a:extLst>
          </p:cNvPr>
          <p:cNvPicPr>
            <a:picLocks noChangeAspect="1"/>
          </p:cNvPicPr>
          <p:nvPr/>
        </p:nvPicPr>
        <p:blipFill>
          <a:blip r:embed="rId3"/>
          <a:stretch>
            <a:fillRect/>
          </a:stretch>
        </p:blipFill>
        <p:spPr>
          <a:xfrm>
            <a:off x="1118587" y="2621787"/>
            <a:ext cx="6787861" cy="3549933"/>
          </a:xfrm>
          <a:prstGeom prst="rect">
            <a:avLst/>
          </a:prstGeom>
        </p:spPr>
      </p:pic>
      <p:sp>
        <p:nvSpPr>
          <p:cNvPr id="9" name="文字方塊 8">
            <a:extLst>
              <a:ext uri="{FF2B5EF4-FFF2-40B4-BE49-F238E27FC236}">
                <a16:creationId xmlns:a16="http://schemas.microsoft.com/office/drawing/2014/main" id="{74D35834-E3AE-B569-7458-543CDDA52121}"/>
              </a:ext>
            </a:extLst>
          </p:cNvPr>
          <p:cNvSpPr txBox="1"/>
          <p:nvPr/>
        </p:nvSpPr>
        <p:spPr>
          <a:xfrm>
            <a:off x="8034291" y="55865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我有試著手動存看看</a:t>
            </a:r>
          </a:p>
        </p:txBody>
      </p:sp>
    </p:spTree>
    <p:extLst>
      <p:ext uri="{BB962C8B-B14F-4D97-AF65-F5344CB8AC3E}">
        <p14:creationId xmlns:p14="http://schemas.microsoft.com/office/powerpoint/2010/main" val="1643553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585E68-368A-7D4C-A73D-7D0F8B90986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問題與解決方式</a:t>
            </a:r>
            <a:endParaRPr lang="zh-TW" altLang="en-US" dirty="0"/>
          </a:p>
        </p:txBody>
      </p:sp>
      <p:sp>
        <p:nvSpPr>
          <p:cNvPr id="3" name="內容版面配置區 2">
            <a:extLst>
              <a:ext uri="{FF2B5EF4-FFF2-40B4-BE49-F238E27FC236}">
                <a16:creationId xmlns:a16="http://schemas.microsoft.com/office/drawing/2014/main" id="{1624C4EA-BEBF-70EA-CC53-0114F85F7BCA}"/>
              </a:ext>
            </a:extLst>
          </p:cNvPr>
          <p:cNvSpPr>
            <a:spLocks noGrp="1"/>
          </p:cNvSpPr>
          <p:nvPr>
            <p:ph idx="1"/>
          </p:nvPr>
        </p:nvSpPr>
        <p:spPr/>
        <p:txBody>
          <a:bodyPr>
            <a:noAutofit/>
          </a:bodyPr>
          <a:lstStyle/>
          <a:p>
            <a:r>
              <a:rPr lang="zh-TW" altLang="en-US" sz="1400" dirty="0">
                <a:solidFill>
                  <a:srgbClr val="FF0000"/>
                </a:solidFill>
                <a:latin typeface="標楷體" panose="03000509000000000000" pitchFamily="65" charset="-120"/>
                <a:ea typeface="標楷體" panose="03000509000000000000" pitchFamily="65" charset="-120"/>
              </a:rPr>
              <a:t>不平衡的數據集：若訓練數據集中有明顯的類別不平衡或樣本分佈不均，生成器可能會傾向生成多數類別的圖像，導致鑑別器更容易辨識真實樣本，使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損失增加。</a:t>
            </a:r>
          </a:p>
          <a:p>
            <a:r>
              <a:rPr lang="zh-TW" altLang="en-US" sz="1400" dirty="0">
                <a:solidFill>
                  <a:srgbClr val="FF0000"/>
                </a:solidFill>
                <a:latin typeface="標楷體" panose="03000509000000000000" pitchFamily="65" charset="-120"/>
                <a:ea typeface="標楷體" panose="03000509000000000000" pitchFamily="65" charset="-120"/>
              </a:rPr>
              <a:t>過度擬合：生成器可能在訓練過程中過度擬合了訓練數據，導致其無法產生多樣化的圖像，使得鑑別器能夠更輕易地分辨真偽，進而提高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a:t>
            </a:r>
          </a:p>
          <a:p>
            <a:r>
              <a:rPr lang="zh-TW" altLang="en-US" sz="1400" dirty="0">
                <a:latin typeface="標楷體" panose="03000509000000000000" pitchFamily="65" charset="-120"/>
                <a:ea typeface="標楷體" panose="03000509000000000000" pitchFamily="65" charset="-120"/>
              </a:rPr>
              <a:t>學習率過高或過低：過高的學習率可能導致訓練不穩定，而過低的學習率可能導致收斂速度過慢。這可能導致生成器在訓練過程中無法得到有效的梯度更新，影響生成品質。</a:t>
            </a:r>
          </a:p>
          <a:p>
            <a:r>
              <a:rPr lang="zh-TW" altLang="en-US" sz="1400" dirty="0">
                <a:latin typeface="標楷體" panose="03000509000000000000" pitchFamily="65" charset="-120"/>
                <a:ea typeface="標楷體" panose="03000509000000000000" pitchFamily="65" charset="-120"/>
              </a:rPr>
              <a:t>解決方法：</a:t>
            </a:r>
          </a:p>
          <a:p>
            <a:r>
              <a:rPr lang="zh-TW" altLang="en-US" sz="1400" dirty="0">
                <a:solidFill>
                  <a:srgbClr val="FF0000"/>
                </a:solidFill>
                <a:latin typeface="標楷體" panose="03000509000000000000" pitchFamily="65" charset="-120"/>
                <a:ea typeface="標楷體" panose="03000509000000000000" pitchFamily="65" charset="-120"/>
              </a:rPr>
              <a:t>數據增強：確保訓練數據集的類別均衡，或者使用一些數據增強技術，例如隨機翻轉、旋轉、裁剪等，來增加數據集的多樣性，幫助生成器更好地學習不同類別的圖像。</a:t>
            </a:r>
          </a:p>
          <a:p>
            <a:r>
              <a:rPr lang="zh-TW" altLang="en-US" sz="1400" dirty="0">
                <a:latin typeface="標楷體" panose="03000509000000000000" pitchFamily="65" charset="-120"/>
                <a:ea typeface="標楷體" panose="03000509000000000000" pitchFamily="65" charset="-120"/>
              </a:rPr>
              <a:t>調整生成器和鑑別器的架構：嘗試改變生成器和鑑別器的架構，可能需要增加或減少網絡的深度或寬度，以提高模型的表現。</a:t>
            </a:r>
          </a:p>
          <a:p>
            <a:r>
              <a:rPr lang="zh-TW" altLang="en-US" sz="1400" dirty="0">
                <a:latin typeface="標楷體" panose="03000509000000000000" pitchFamily="65" charset="-120"/>
                <a:ea typeface="標楷體" panose="03000509000000000000" pitchFamily="65" charset="-120"/>
              </a:rPr>
              <a:t>使用預訓練模型：如果可以，嘗試使用預訓練模型來初始化生成器和鑑別器，這有助於加速收斂過程並改進生成品質。</a:t>
            </a:r>
          </a:p>
          <a:p>
            <a:r>
              <a:rPr lang="zh-TW" altLang="en-US" sz="1400" dirty="0">
                <a:latin typeface="標楷體" panose="03000509000000000000" pitchFamily="65" charset="-120"/>
                <a:ea typeface="標楷體" panose="03000509000000000000" pitchFamily="65" charset="-120"/>
              </a:rPr>
              <a:t>調整學習率：嘗試使用不同的學習率進行訓練，可以進行網格搜索或使用學習率衰減策略，以找到最適合的學習率。</a:t>
            </a:r>
          </a:p>
          <a:p>
            <a:r>
              <a:rPr lang="zh-TW" altLang="en-US" sz="1400" dirty="0">
                <a:latin typeface="標楷體" panose="03000509000000000000" pitchFamily="65" charset="-120"/>
                <a:ea typeface="標楷體" panose="03000509000000000000" pitchFamily="65" charset="-120"/>
              </a:rPr>
              <a:t>使用正則化技術：添加正則化項，例如 </a:t>
            </a:r>
            <a:r>
              <a:rPr lang="en-US" altLang="zh-TW" sz="1400" dirty="0">
                <a:latin typeface="標楷體" panose="03000509000000000000" pitchFamily="65" charset="-120"/>
                <a:ea typeface="標楷體" panose="03000509000000000000" pitchFamily="65" charset="-120"/>
              </a:rPr>
              <a:t>L1 </a:t>
            </a:r>
            <a:r>
              <a:rPr lang="zh-TW" altLang="en-US" sz="1400" dirty="0">
                <a:latin typeface="標楷體" panose="03000509000000000000" pitchFamily="65" charset="-120"/>
                <a:ea typeface="標楷體" panose="03000509000000000000" pitchFamily="65" charset="-120"/>
              </a:rPr>
              <a:t>或 </a:t>
            </a:r>
            <a:r>
              <a:rPr lang="en-US" altLang="zh-TW" sz="1400" dirty="0">
                <a:latin typeface="標楷體" panose="03000509000000000000" pitchFamily="65" charset="-120"/>
                <a:ea typeface="標楷體" panose="03000509000000000000" pitchFamily="65" charset="-120"/>
              </a:rPr>
              <a:t>L2 </a:t>
            </a:r>
            <a:r>
              <a:rPr lang="zh-TW" altLang="en-US" sz="1400" dirty="0">
                <a:latin typeface="標楷體" panose="03000509000000000000" pitchFamily="65" charset="-120"/>
                <a:ea typeface="標楷體" panose="03000509000000000000" pitchFamily="65" charset="-120"/>
              </a:rPr>
              <a:t>正則化，以限制模型的複雜性，避免過度擬合。</a:t>
            </a:r>
          </a:p>
          <a:p>
            <a:r>
              <a:rPr lang="zh-TW" altLang="en-US" sz="1400" dirty="0">
                <a:solidFill>
                  <a:srgbClr val="FF0000"/>
                </a:solidFill>
                <a:latin typeface="標楷體" panose="03000509000000000000" pitchFamily="65" charset="-120"/>
                <a:ea typeface="標楷體" panose="03000509000000000000" pitchFamily="65" charset="-120"/>
              </a:rPr>
              <a:t>使用更多的訓練數據：如果可能，嘗試收集更多的訓練數據，這將有助於提高模型的泛化能力。</a:t>
            </a:r>
          </a:p>
          <a:p>
            <a:r>
              <a:rPr lang="zh-TW" altLang="en-US" sz="1400" dirty="0">
                <a:latin typeface="標楷體" panose="03000509000000000000" pitchFamily="65" charset="-120"/>
                <a:ea typeface="標楷體" panose="03000509000000000000" pitchFamily="65" charset="-120"/>
              </a:rPr>
              <a:t>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變體：如果 </a:t>
            </a:r>
            <a:r>
              <a:rPr lang="en-US" altLang="zh-TW" sz="1400" dirty="0">
                <a:latin typeface="標楷體" panose="03000509000000000000" pitchFamily="65" charset="-120"/>
                <a:ea typeface="標楷體" panose="03000509000000000000" pitchFamily="65" charset="-120"/>
              </a:rPr>
              <a:t>pix2pix </a:t>
            </a:r>
            <a:r>
              <a:rPr lang="zh-TW" altLang="en-US" sz="1400" dirty="0">
                <a:latin typeface="標楷體" panose="03000509000000000000" pitchFamily="65" charset="-120"/>
                <a:ea typeface="標楷體" panose="03000509000000000000" pitchFamily="65" charset="-120"/>
              </a:rPr>
              <a:t>的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損失一直難以降低，可以考慮嘗試其他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的變體，例如 </a:t>
            </a:r>
            <a:r>
              <a:rPr lang="en-US" altLang="zh-TW" sz="1400" dirty="0">
                <a:latin typeface="標楷體" panose="03000509000000000000" pitchFamily="65" charset="-120"/>
                <a:ea typeface="標楷體" panose="03000509000000000000" pitchFamily="65" charset="-120"/>
              </a:rPr>
              <a:t>WGAN</a:t>
            </a:r>
            <a:r>
              <a:rPr lang="zh-TW" altLang="en-US" sz="1400" dirty="0">
                <a:latin typeface="標楷體" panose="03000509000000000000" pitchFamily="65" charset="-120"/>
                <a:ea typeface="標楷體" panose="03000509000000000000" pitchFamily="65" charset="-120"/>
              </a:rPr>
              <a:t>、</a:t>
            </a:r>
            <a:r>
              <a:rPr lang="en-US" altLang="zh-TW" sz="1400" dirty="0">
                <a:latin typeface="標楷體" panose="03000509000000000000" pitchFamily="65" charset="-120"/>
                <a:ea typeface="標楷體" panose="03000509000000000000" pitchFamily="65" charset="-120"/>
              </a:rPr>
              <a:t>LSGAN </a:t>
            </a:r>
            <a:r>
              <a:rPr lang="zh-TW" altLang="en-US" sz="1400" dirty="0">
                <a:latin typeface="標楷體" panose="03000509000000000000" pitchFamily="65" charset="-120"/>
                <a:ea typeface="標楷體" panose="03000509000000000000" pitchFamily="65" charset="-120"/>
              </a:rPr>
              <a:t>等。</a:t>
            </a:r>
          </a:p>
        </p:txBody>
      </p:sp>
    </p:spTree>
    <p:extLst>
      <p:ext uri="{BB962C8B-B14F-4D97-AF65-F5344CB8AC3E}">
        <p14:creationId xmlns:p14="http://schemas.microsoft.com/office/powerpoint/2010/main" val="5409294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7C3DE86-1F3B-D605-0170-6CE0BAA006A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改檔名</a:t>
            </a:r>
          </a:p>
        </p:txBody>
      </p:sp>
      <p:sp>
        <p:nvSpPr>
          <p:cNvPr id="5" name="內容版面配置區 2">
            <a:extLst>
              <a:ext uri="{FF2B5EF4-FFF2-40B4-BE49-F238E27FC236}">
                <a16:creationId xmlns:a16="http://schemas.microsoft.com/office/drawing/2014/main" id="{BDFB4DE9-D2DE-907B-F25D-15F10DEFDAE1}"/>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7" name="圖片 6">
            <a:extLst>
              <a:ext uri="{FF2B5EF4-FFF2-40B4-BE49-F238E27FC236}">
                <a16:creationId xmlns:a16="http://schemas.microsoft.com/office/drawing/2014/main" id="{F4D2B178-A4FB-A3A2-E566-BC51783CB23C}"/>
              </a:ext>
            </a:extLst>
          </p:cNvPr>
          <p:cNvPicPr>
            <a:picLocks noChangeAspect="1"/>
          </p:cNvPicPr>
          <p:nvPr/>
        </p:nvPicPr>
        <p:blipFill>
          <a:blip r:embed="rId3"/>
          <a:stretch>
            <a:fillRect/>
          </a:stretch>
        </p:blipFill>
        <p:spPr>
          <a:xfrm>
            <a:off x="1895492" y="2508324"/>
            <a:ext cx="8401016" cy="4157832"/>
          </a:xfrm>
          <a:prstGeom prst="rect">
            <a:avLst/>
          </a:prstGeom>
        </p:spPr>
      </p:pic>
      <p:sp>
        <p:nvSpPr>
          <p:cNvPr id="8" name="文字方塊 5">
            <a:extLst>
              <a:ext uri="{FF2B5EF4-FFF2-40B4-BE49-F238E27FC236}">
                <a16:creationId xmlns:a16="http://schemas.microsoft.com/office/drawing/2014/main" id="{E35F1BAE-5919-0706-E176-BC927C90BADF}"/>
              </a:ext>
            </a:extLst>
          </p:cNvPr>
          <p:cNvSpPr txBox="1"/>
          <p:nvPr/>
        </p:nvSpPr>
        <p:spPr>
          <a:xfrm>
            <a:off x="10244356" y="2723634"/>
            <a:ext cx="1947644"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3270190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1DABF4C-8FAC-1CD8-EFCF-E469B9328436}"/>
              </a:ext>
            </a:extLst>
          </p:cNvPr>
          <p:cNvPicPr>
            <a:picLocks noGrp="1" noChangeAspect="1"/>
          </p:cNvPicPr>
          <p:nvPr>
            <p:ph idx="1"/>
          </p:nvPr>
        </p:nvPicPr>
        <p:blipFill>
          <a:blip r:embed="rId2"/>
          <a:stretch>
            <a:fillRect/>
          </a:stretch>
        </p:blipFill>
        <p:spPr>
          <a:xfrm>
            <a:off x="838200" y="1986566"/>
            <a:ext cx="10515600" cy="3236976"/>
          </a:xfrm>
          <a:prstGeom prst="rect">
            <a:avLst/>
          </a:prstGeom>
        </p:spPr>
      </p:pic>
      <p:sp>
        <p:nvSpPr>
          <p:cNvPr id="4" name="標題 1">
            <a:extLst>
              <a:ext uri="{FF2B5EF4-FFF2-40B4-BE49-F238E27FC236}">
                <a16:creationId xmlns:a16="http://schemas.microsoft.com/office/drawing/2014/main" id="{F9F843BA-FE04-8301-3AD3-990A191CB7B6}"/>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訓練集數量</a:t>
            </a:r>
          </a:p>
        </p:txBody>
      </p:sp>
      <p:sp>
        <p:nvSpPr>
          <p:cNvPr id="6" name="文字方塊 5">
            <a:extLst>
              <a:ext uri="{FF2B5EF4-FFF2-40B4-BE49-F238E27FC236}">
                <a16:creationId xmlns:a16="http://schemas.microsoft.com/office/drawing/2014/main" id="{87BEEBE1-A0CD-C16C-27BF-F92FC2CF7E42}"/>
              </a:ext>
            </a:extLst>
          </p:cNvPr>
          <p:cNvSpPr txBox="1"/>
          <p:nvPr/>
        </p:nvSpPr>
        <p:spPr>
          <a:xfrm>
            <a:off x="5507711" y="4666734"/>
            <a:ext cx="3767378"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3993852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F2463-3ABC-8FFC-A57C-B06098B7325B}"/>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F6CA103E-0B34-34A1-5DF2-79AB8D9F3A77}"/>
              </a:ext>
            </a:extLst>
          </p:cNvPr>
          <p:cNvPicPr>
            <a:picLocks noGrp="1" noChangeAspect="1"/>
          </p:cNvPicPr>
          <p:nvPr>
            <p:ph idx="1"/>
          </p:nvPr>
        </p:nvPicPr>
        <p:blipFill>
          <a:blip r:embed="rId2"/>
          <a:stretch>
            <a:fillRect/>
          </a:stretch>
        </p:blipFill>
        <p:spPr>
          <a:xfrm>
            <a:off x="838200" y="1962785"/>
            <a:ext cx="4899826" cy="4351338"/>
          </a:xfrm>
          <a:prstGeom prst="rect">
            <a:avLst/>
          </a:prstGeom>
        </p:spPr>
      </p:pic>
      <p:pic>
        <p:nvPicPr>
          <p:cNvPr id="5" name="圖片 4">
            <a:extLst>
              <a:ext uri="{FF2B5EF4-FFF2-40B4-BE49-F238E27FC236}">
                <a16:creationId xmlns:a16="http://schemas.microsoft.com/office/drawing/2014/main" id="{B258C4CE-3605-95AA-08DA-62026457C0E9}"/>
              </a:ext>
            </a:extLst>
          </p:cNvPr>
          <p:cNvPicPr>
            <a:picLocks noChangeAspect="1"/>
          </p:cNvPicPr>
          <p:nvPr/>
        </p:nvPicPr>
        <p:blipFill>
          <a:blip r:embed="rId3"/>
          <a:stretch>
            <a:fillRect/>
          </a:stretch>
        </p:blipFill>
        <p:spPr>
          <a:xfrm>
            <a:off x="6452191" y="1962785"/>
            <a:ext cx="4901609" cy="4352921"/>
          </a:xfrm>
          <a:prstGeom prst="rect">
            <a:avLst/>
          </a:prstGeom>
        </p:spPr>
      </p:pic>
    </p:spTree>
    <p:extLst>
      <p:ext uri="{BB962C8B-B14F-4D97-AF65-F5344CB8AC3E}">
        <p14:creationId xmlns:p14="http://schemas.microsoft.com/office/powerpoint/2010/main" val="31651396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1984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模型訓練結果</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a:xfrm>
            <a:off x="838200" y="1825625"/>
            <a:ext cx="10515600" cy="4688386"/>
          </a:xfrm>
        </p:spPr>
        <p:txBody>
          <a:bodyPr>
            <a:normAutofit/>
          </a:bodyPr>
          <a:lstStyle/>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lang="en-US" altLang="zh-TW" dirty="0"/>
              <a:t>Save Model</a:t>
            </a:r>
            <a:endParaRPr lang="zh-TW" altLang="en-US" dirty="0"/>
          </a:p>
        </p:txBody>
      </p:sp>
      <p:pic>
        <p:nvPicPr>
          <p:cNvPr id="6" name="圖片 5">
            <a:extLst>
              <a:ext uri="{FF2B5EF4-FFF2-40B4-BE49-F238E27FC236}">
                <a16:creationId xmlns:a16="http://schemas.microsoft.com/office/drawing/2014/main" id="{5186E01C-DE65-D75D-2DF7-6BC503DB06C1}"/>
              </a:ext>
            </a:extLst>
          </p:cNvPr>
          <p:cNvPicPr>
            <a:picLocks noChangeAspect="1"/>
          </p:cNvPicPr>
          <p:nvPr/>
        </p:nvPicPr>
        <p:blipFill>
          <a:blip r:embed="rId2"/>
          <a:stretch>
            <a:fillRect/>
          </a:stretch>
        </p:blipFill>
        <p:spPr>
          <a:xfrm>
            <a:off x="2764688" y="1079863"/>
            <a:ext cx="6662623" cy="4382824"/>
          </a:xfrm>
          <a:prstGeom prst="rect">
            <a:avLst/>
          </a:prstGeom>
        </p:spPr>
      </p:pic>
      <p:pic>
        <p:nvPicPr>
          <p:cNvPr id="5" name="圖片 4">
            <a:extLst>
              <a:ext uri="{FF2B5EF4-FFF2-40B4-BE49-F238E27FC236}">
                <a16:creationId xmlns:a16="http://schemas.microsoft.com/office/drawing/2014/main" id="{9E369281-371E-995A-B621-E1FA2E49BAEF}"/>
              </a:ext>
            </a:extLst>
          </p:cNvPr>
          <p:cNvPicPr>
            <a:picLocks noChangeAspect="1"/>
          </p:cNvPicPr>
          <p:nvPr/>
        </p:nvPicPr>
        <p:blipFill>
          <a:blip r:embed="rId3"/>
          <a:stretch>
            <a:fillRect/>
          </a:stretch>
        </p:blipFill>
        <p:spPr>
          <a:xfrm>
            <a:off x="1555304" y="5942907"/>
            <a:ext cx="5436624" cy="396046"/>
          </a:xfrm>
          <a:prstGeom prst="rect">
            <a:avLst/>
          </a:prstGeom>
        </p:spPr>
      </p:pic>
    </p:spTree>
    <p:extLst>
      <p:ext uri="{BB962C8B-B14F-4D97-AF65-F5344CB8AC3E}">
        <p14:creationId xmlns:p14="http://schemas.microsoft.com/office/powerpoint/2010/main" val="168880122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1697</TotalTime>
  <Words>2297</Words>
  <Application>Microsoft Office PowerPoint</Application>
  <PresentationFormat>寬螢幕</PresentationFormat>
  <Paragraphs>222</Paragraphs>
  <Slides>72</Slides>
  <Notes>0</Notes>
  <HiddenSlides>33</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72</vt:i4>
      </vt:variant>
    </vt:vector>
  </HeadingPairs>
  <TitlesOfParts>
    <vt:vector size="77" baseType="lpstr">
      <vt:lpstr>標楷體</vt:lpstr>
      <vt:lpstr>Arial</vt:lpstr>
      <vt:lpstr>Calibri</vt:lpstr>
      <vt:lpstr>Calibri Light</vt:lpstr>
      <vt:lpstr>Office 佈景主題</vt:lpstr>
      <vt:lpstr>Week26週報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LSTM模型訓練結果</vt:lpstr>
      <vt:lpstr>測試集</vt:lpstr>
      <vt:lpstr>預測結果</vt:lpstr>
      <vt:lpstr>針對測試集準確率100%的處理方法</vt:lpstr>
      <vt:lpstr>利用獨立的測試集進行測試</vt:lpstr>
      <vt:lpstr>測試結果</vt:lpstr>
      <vt:lpstr>準確率</vt:lpstr>
      <vt:lpstr>可能的原因和解決方法</vt:lpstr>
      <vt:lpstr>刪除節點</vt:lpstr>
      <vt:lpstr>重新訓練</vt:lpstr>
      <vt:lpstr>訓練結果</vt:lpstr>
      <vt:lpstr>測試結果</vt:lpstr>
      <vt:lpstr>可能原因</vt:lpstr>
      <vt:lpstr>測試結果分析</vt:lpstr>
      <vt:lpstr>標準_標準</vt:lpstr>
      <vt:lpstr>標準_過寬</vt:lpstr>
      <vt:lpstr>過窄_標準</vt:lpstr>
      <vt:lpstr>過寬_過窄</vt:lpstr>
      <vt:lpstr>修正後的資料集數量</vt:lpstr>
      <vt:lpstr>LSTM模型建立</vt:lpstr>
      <vt:lpstr>LSTM模型建立</vt:lpstr>
      <vt:lpstr>LSTM模型建立</vt:lpstr>
      <vt:lpstr>LSTM模型建立</vt:lpstr>
      <vt:lpstr>LSTM模型訓練</vt:lpstr>
      <vt:lpstr>訓練結果</vt:lpstr>
      <vt:lpstr>測試集</vt:lpstr>
      <vt:lpstr>測試結果</vt:lpstr>
      <vt:lpstr>PowerPoint 簡報</vt:lpstr>
      <vt:lpstr>準確率</vt:lpstr>
      <vt:lpstr>可能原因</vt:lpstr>
      <vt:lpstr>pix2pix研究</vt:lpstr>
      <vt:lpstr>手動修正</vt:lpstr>
      <vt:lpstr>pix2pix</vt:lpstr>
      <vt:lpstr>PowerPoint 簡報</vt:lpstr>
      <vt:lpstr>資料集範例</vt:lpstr>
      <vt:lpstr>蒐集訓練集思路</vt:lpstr>
      <vt:lpstr>訓練集蒐集</vt:lpstr>
      <vt:lpstr>修正標準</vt:lpstr>
      <vt:lpstr>錯誤姿勢與標準姿勢比對</vt:lpstr>
      <vt:lpstr>錯誤姿勢與標準姿勢比對</vt:lpstr>
      <vt:lpstr>經手動修正後</vt:lpstr>
      <vt:lpstr>資料集蒐集</vt:lpstr>
      <vt:lpstr>訓練</vt:lpstr>
      <vt:lpstr>訓練</vt:lpstr>
      <vt:lpstr>訓練範例</vt:lpstr>
      <vt:lpstr>訓練</vt:lpstr>
      <vt:lpstr>訓練</vt:lpstr>
      <vt:lpstr>訓練</vt:lpstr>
      <vt:lpstr>訓練</vt:lpstr>
      <vt:lpstr>訓練</vt:lpstr>
      <vt:lpstr>比對</vt:lpstr>
      <vt:lpstr>訓練效果</vt:lpstr>
      <vt:lpstr>模型儲存</vt:lpstr>
      <vt:lpstr>問題與解決方式</vt:lpstr>
      <vt:lpstr>改檔名</vt:lpstr>
      <vt:lpstr>訓練集數量</vt:lpstr>
      <vt:lpstr>PowerPoint 簡報</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49</cp:revision>
  <dcterms:created xsi:type="dcterms:W3CDTF">2023-07-03T04:04:53Z</dcterms:created>
  <dcterms:modified xsi:type="dcterms:W3CDTF">2023-08-07T19:11:49Z</dcterms:modified>
</cp:coreProperties>
</file>